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1" r:id="rId1"/>
  </p:sldMasterIdLst>
  <p:notesMasterIdLst>
    <p:notesMasterId r:id="rId34"/>
  </p:notesMasterIdLst>
  <p:sldIdLst>
    <p:sldId id="274" r:id="rId2"/>
    <p:sldId id="294" r:id="rId3"/>
    <p:sldId id="263" r:id="rId4"/>
    <p:sldId id="260" r:id="rId5"/>
    <p:sldId id="328" r:id="rId6"/>
    <p:sldId id="261" r:id="rId7"/>
    <p:sldId id="302" r:id="rId8"/>
    <p:sldId id="293" r:id="rId9"/>
    <p:sldId id="310" r:id="rId10"/>
    <p:sldId id="311" r:id="rId11"/>
    <p:sldId id="312" r:id="rId12"/>
    <p:sldId id="313" r:id="rId13"/>
    <p:sldId id="314" r:id="rId14"/>
    <p:sldId id="315" r:id="rId15"/>
    <p:sldId id="316" r:id="rId16"/>
    <p:sldId id="317" r:id="rId17"/>
    <p:sldId id="330" r:id="rId18"/>
    <p:sldId id="320" r:id="rId19"/>
    <p:sldId id="331" r:id="rId20"/>
    <p:sldId id="321" r:id="rId21"/>
    <p:sldId id="332" r:id="rId22"/>
    <p:sldId id="322" r:id="rId23"/>
    <p:sldId id="333" r:id="rId24"/>
    <p:sldId id="323" r:id="rId25"/>
    <p:sldId id="324" r:id="rId26"/>
    <p:sldId id="334" r:id="rId27"/>
    <p:sldId id="325" r:id="rId28"/>
    <p:sldId id="335" r:id="rId29"/>
    <p:sldId id="326" r:id="rId30"/>
    <p:sldId id="327" r:id="rId31"/>
    <p:sldId id="336" r:id="rId32"/>
    <p:sldId id="264" r:id="rId3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60A5B"/>
    <a:srgbClr val="0C82C1"/>
    <a:srgbClr val="295C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Средний стиль 1 — акцент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Светлый стиль 2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3" d="100"/>
          <a:sy n="93" d="100"/>
        </p:scale>
        <p:origin x="156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DC8226-1A4E-4610-99ED-FBD2B871A86A}" type="datetimeFigureOut">
              <a:rPr lang="ru-RU" smtClean="0"/>
              <a:t>15.02.2021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84882A-074C-4278-BE74-7EF331E8B5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159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84882A-074C-4278-BE74-7EF331E8B5AF}" type="slidenum">
              <a:rPr lang="ru-RU" smtClean="0"/>
              <a:t>27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55331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84882A-074C-4278-BE74-7EF331E8B5AF}" type="slidenum">
              <a:rPr lang="ru-RU" smtClean="0"/>
              <a:t>28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00999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84882A-074C-4278-BE74-7EF331E8B5AF}" type="slidenum">
              <a:rPr lang="ru-RU" smtClean="0"/>
              <a:t>29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8475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84882A-074C-4278-BE74-7EF331E8B5AF}" type="slidenum">
              <a:rPr lang="ru-RU" smtClean="0"/>
              <a:t>30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82366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84882A-074C-4278-BE74-7EF331E8B5AF}" type="slidenum">
              <a:rPr lang="ru-RU" smtClean="0"/>
              <a:t>31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45449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623888" y="1709738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ru-RU" dirty="0"/>
              <a:t>Название дисциплины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623888" y="4589463"/>
            <a:ext cx="78867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dirty="0"/>
              <a:t>ФИО преподавателя</a:t>
            </a:r>
          </a:p>
          <a:p>
            <a:pPr lvl="0"/>
            <a:r>
              <a:rPr lang="ru-RU" dirty="0"/>
              <a:t>Электронная почта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33C66FD2-B223-40ED-A70A-6F8087E69D5E}" type="datetimeFigureOut">
              <a:rPr lang="ru-RU" smtClean="0"/>
              <a:t>15.02.2021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52259990-D040-4A93-9573-D880525759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50127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8650" y="102790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28650" y="2606039"/>
            <a:ext cx="7886700" cy="357092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33C66FD2-B223-40ED-A70A-6F8087E69D5E}" type="datetimeFigureOut">
              <a:rPr lang="ru-RU" smtClean="0"/>
              <a:t>15.02.2021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52259990-D040-4A93-9573-D880525759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16717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543675" y="1152143"/>
            <a:ext cx="1971675" cy="5024820"/>
          </a:xfrm>
          <a:prstGeom prst="rect">
            <a:avLst/>
          </a:prstGeo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28650" y="1152143"/>
            <a:ext cx="5762625" cy="5024819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33C66FD2-B223-40ED-A70A-6F8087E69D5E}" type="datetimeFigureOut">
              <a:rPr lang="ru-RU" smtClean="0"/>
              <a:t>15.02.2021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52259990-D040-4A93-9573-D880525759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53326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1892" y="1197276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D04E3D8-9551-C44F-AA1F-D38C85BA4D52}" type="datetimeFigureOut">
              <a:rPr lang="en-US" smtClean="0"/>
              <a:pPr/>
              <a:t>2/15/2021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D262070-2A5E-5642-84A2-C705DC40505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337751" y="2693773"/>
            <a:ext cx="8349049" cy="3432390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149154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143000" y="2057399"/>
            <a:ext cx="6858000" cy="1452563"/>
          </a:xfrm>
          <a:prstGeom prst="rect">
            <a:avLst/>
          </a:prstGeom>
        </p:spPr>
        <p:txBody>
          <a:bodyPr anchor="b"/>
          <a:lstStyle>
            <a:lvl1pPr algn="ctr">
              <a:defRPr sz="6000" b="1"/>
            </a:lvl1pPr>
          </a:lstStyle>
          <a:p>
            <a:r>
              <a:rPr lang="ru-RU" dirty="0"/>
              <a:t>Название темы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143000" y="1178878"/>
            <a:ext cx="6858000" cy="46704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Номер темы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33C66FD2-B223-40ED-A70A-6F8087E69D5E}" type="datetimeFigureOut">
              <a:rPr lang="ru-RU" smtClean="0"/>
              <a:t>15.02.2021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52259990-D040-4A93-9573-D880525759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956620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8650" y="1036128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28650" y="2523743"/>
            <a:ext cx="7886700" cy="365321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33C66FD2-B223-40ED-A70A-6F8087E69D5E}" type="datetimeFigureOut">
              <a:rPr lang="ru-RU" smtClean="0"/>
              <a:t>15.02.2021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52259990-D040-4A93-9573-D880525759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93606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8650" y="1033272"/>
            <a:ext cx="7886700" cy="1218691"/>
          </a:xfrm>
          <a:prstGeom prst="rect">
            <a:avLst/>
          </a:prstGeom>
        </p:spPr>
        <p:txBody>
          <a:bodyPr/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628650" y="2414015"/>
            <a:ext cx="3867150" cy="376294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2414015"/>
            <a:ext cx="3867150" cy="376294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33C66FD2-B223-40ED-A70A-6F8087E69D5E}" type="datetimeFigureOut">
              <a:rPr lang="ru-RU" smtClean="0"/>
              <a:t>15.02.2021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52259990-D040-4A93-9573-D880525759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80255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18808" y="1033272"/>
            <a:ext cx="7886700" cy="1024525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18808" y="2099469"/>
            <a:ext cx="386873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30238" y="3006725"/>
            <a:ext cx="3868737" cy="31829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29150" y="2099469"/>
            <a:ext cx="38877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29150" y="3006725"/>
            <a:ext cx="3887788" cy="318293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33C66FD2-B223-40ED-A70A-6F8087E69D5E}" type="datetimeFigureOut">
              <a:rPr lang="ru-RU" smtClean="0"/>
              <a:t>15.02.2021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52259990-D040-4A93-9573-D880525759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0551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8650" y="1160653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33C66FD2-B223-40ED-A70A-6F8087E69D5E}" type="datetimeFigureOut">
              <a:rPr lang="ru-RU" smtClean="0"/>
              <a:t>15.02.2021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52259990-D040-4A93-9573-D880525759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14439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33C66FD2-B223-40ED-A70A-6F8087E69D5E}" type="datetimeFigureOut">
              <a:rPr lang="ru-RU" smtClean="0"/>
              <a:t>15.02.2021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52259990-D040-4A93-9573-D880525759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00208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30238" y="987424"/>
            <a:ext cx="2949575" cy="1528699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30238" y="2552700"/>
            <a:ext cx="2949575" cy="33162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33C66FD2-B223-40ED-A70A-6F8087E69D5E}" type="datetimeFigureOut">
              <a:rPr lang="ru-RU" smtClean="0"/>
              <a:t>15.02.2021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52259990-D040-4A93-9573-D880525759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850437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30238" y="987424"/>
            <a:ext cx="2949575" cy="1546987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30238" y="2552700"/>
            <a:ext cx="2949575" cy="33162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33C66FD2-B223-40ED-A70A-6F8087E69D5E}" type="datetimeFigureOut">
              <a:rPr lang="ru-RU" smtClean="0"/>
              <a:t>15.02.2021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52259990-D040-4A93-9573-D880525759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019015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3" descr="head.png"/>
          <p:cNvPicPr>
            <a:picLocks noChangeAspect="1"/>
          </p:cNvPicPr>
          <p:nvPr userDrawn="1"/>
        </p:nvPicPr>
        <p:blipFill>
          <a:blip r:embed="rId1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3330"/>
            <a:ext cx="9144000" cy="995423"/>
          </a:xfrm>
          <a:prstGeom prst="rect">
            <a:avLst/>
          </a:prstGeom>
        </p:spPr>
      </p:pic>
      <p:sp>
        <p:nvSpPr>
          <p:cNvPr id="9" name="Прямоугольник 8"/>
          <p:cNvSpPr/>
          <p:nvPr userDrawn="1"/>
        </p:nvSpPr>
        <p:spPr>
          <a:xfrm>
            <a:off x="5545389" y="-44722"/>
            <a:ext cx="359861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ru-RU" sz="1600" b="1" dirty="0">
                <a:solidFill>
                  <a:srgbClr val="00B0F0"/>
                </a:solidFill>
                <a:latin typeface="PT Sans"/>
              </a:rPr>
              <a:t>Центр дистанционного обучения 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7523999" y="6419000"/>
            <a:ext cx="14762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00B0F0"/>
                </a:solidFill>
                <a:latin typeface="PT Sans"/>
              </a:rPr>
              <a:t>online.mirea.ru</a:t>
            </a:r>
            <a:endParaRPr lang="ru-RU" sz="1400" b="1" dirty="0">
              <a:solidFill>
                <a:srgbClr val="00B0F0"/>
              </a:solidFill>
              <a:latin typeface="PT Sans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xmlns="" id="{5BFFC79E-3831-4D3C-8F5D-FC802BF1F03F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0" y="0"/>
            <a:ext cx="1502307" cy="968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840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2" r:id="rId2"/>
    <p:sldLayoutId id="2147483663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7092771" y="6083371"/>
            <a:ext cx="19074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PT Sans"/>
              </a:rPr>
              <a:t>Online</a:t>
            </a:r>
            <a:r>
              <a:rPr lang="ru-RU" sz="1400" b="1" dirty="0">
                <a:solidFill>
                  <a:schemeClr val="bg1"/>
                </a:solidFill>
                <a:latin typeface="PT Sans"/>
              </a:rPr>
              <a:t>-</a:t>
            </a:r>
            <a:r>
              <a:rPr lang="en-US" sz="1400" b="1" dirty="0">
                <a:solidFill>
                  <a:schemeClr val="bg1"/>
                </a:solidFill>
                <a:latin typeface="PT Sans"/>
              </a:rPr>
              <a:t>edu.mirea.ru</a:t>
            </a:r>
            <a:endParaRPr lang="ru-RU" sz="1400" b="1" dirty="0">
              <a:solidFill>
                <a:schemeClr val="bg1"/>
              </a:solidFill>
              <a:latin typeface="PT Sans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8817D972-92EF-4EF6-BF83-B1D352536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870" y="1591518"/>
            <a:ext cx="8452735" cy="1930596"/>
          </a:xfrm>
        </p:spPr>
        <p:txBody>
          <a:bodyPr/>
          <a:lstStyle/>
          <a:p>
            <a:pPr algn="ctr"/>
            <a:r>
              <a:rPr lang="ru-RU" dirty="0"/>
              <a:t>ПРОЕКТИРОВАНИЕ БАЗ ДАННЫХ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E705CABD-092D-4CC1-B799-8089F630ECB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ФИО преподавателя</a:t>
            </a:r>
            <a:r>
              <a:rPr lang="en-US" dirty="0"/>
              <a:t>: </a:t>
            </a:r>
            <a:r>
              <a:rPr lang="ru-RU" dirty="0"/>
              <a:t>Богомольная Г.В.</a:t>
            </a:r>
          </a:p>
          <a:p>
            <a:endParaRPr lang="ru-RU" dirty="0"/>
          </a:p>
          <a:p>
            <a:r>
              <a:rPr lang="en-US" dirty="0"/>
              <a:t>e-mail: bogomolnaya@mirea.ru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88374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9">
            <a:extLst>
              <a:ext uri="{FF2B5EF4-FFF2-40B4-BE49-F238E27FC236}">
                <a16:creationId xmlns:a16="http://schemas.microsoft.com/office/drawing/2014/main" xmlns="" id="{4C6D146A-8A1D-466F-95B0-D4B5B952F6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6443" y="974270"/>
            <a:ext cx="7304313" cy="656985"/>
          </a:xfrm>
        </p:spPr>
        <p:txBody>
          <a:bodyPr/>
          <a:lstStyle/>
          <a:p>
            <a:pPr algn="l"/>
            <a:r>
              <a:rPr lang="ru-RU" sz="4400" b="0" dirty="0"/>
              <a:t>Реляционная </a:t>
            </a:r>
            <a:r>
              <a:rPr lang="ru-RU" sz="4400" b="0" dirty="0" smtClean="0"/>
              <a:t>модель данных</a:t>
            </a:r>
            <a:endParaRPr lang="ru-RU" sz="4400" b="0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283029" y="1618767"/>
            <a:ext cx="8754810" cy="24560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tabLst>
                <a:tab pos="-1371600" algn="ctr"/>
              </a:tabLst>
            </a:pPr>
            <a:r>
              <a:rPr lang="ru-RU" sz="2800" b="1" i="1" dirty="0"/>
              <a:t>Разновидности связей между таблицами </a:t>
            </a:r>
            <a:r>
              <a:rPr lang="ru-RU" sz="2800" b="1" i="1" dirty="0" smtClean="0"/>
              <a:t>БД</a:t>
            </a:r>
            <a:endParaRPr lang="ru-RU" sz="2800" b="1" i="1" dirty="0"/>
          </a:p>
          <a:p>
            <a:pPr algn="just">
              <a:tabLst>
                <a:tab pos="-1371600" algn="ctr"/>
              </a:tabLst>
            </a:pPr>
            <a:r>
              <a:rPr lang="ru-RU" sz="2400" dirty="0" smtClean="0"/>
              <a:t>Отношение </a:t>
            </a:r>
            <a:r>
              <a:rPr lang="ru-RU" sz="2400" i="1" dirty="0"/>
              <a:t>«</a:t>
            </a:r>
            <a:r>
              <a:rPr lang="ru-RU" sz="2400" i="1" dirty="0" smtClean="0"/>
              <a:t>многие-ко-многим»: </a:t>
            </a:r>
          </a:p>
          <a:p>
            <a:pPr marL="342900" indent="-342900" algn="just">
              <a:buFontTx/>
              <a:buChar char="-"/>
              <a:tabLst>
                <a:tab pos="-1371600" algn="ctr"/>
              </a:tabLst>
            </a:pPr>
            <a:r>
              <a:rPr lang="ru-RU" sz="2400" i="1" dirty="0" smtClean="0"/>
              <a:t>записи </a:t>
            </a:r>
            <a:r>
              <a:rPr lang="ru-RU" sz="2400" i="1" dirty="0"/>
              <a:t>в родительской таблице может соответствовать больше одной записи в дочерней </a:t>
            </a:r>
            <a:r>
              <a:rPr lang="ru-RU" sz="2400" i="1" dirty="0" smtClean="0"/>
              <a:t>таблице;</a:t>
            </a:r>
          </a:p>
          <a:p>
            <a:pPr marL="342900" indent="-342900" algn="just">
              <a:buFontTx/>
              <a:buChar char="-"/>
              <a:tabLst>
                <a:tab pos="-1371600" algn="ctr"/>
              </a:tabLst>
            </a:pPr>
            <a:r>
              <a:rPr lang="ru-RU" sz="2400" i="1" dirty="0"/>
              <a:t>записи в дочерней таблице может соответствовать больше одной записи в родительской таблице.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t="9428" r="5544" b="6771"/>
          <a:stretch/>
        </p:blipFill>
        <p:spPr>
          <a:xfrm>
            <a:off x="1413220" y="4212770"/>
            <a:ext cx="5782237" cy="2177143"/>
          </a:xfrm>
          <a:prstGeom prst="rect">
            <a:avLst/>
          </a:prstGeom>
        </p:spPr>
      </p:pic>
      <p:pic>
        <p:nvPicPr>
          <p:cNvPr id="5" name="Рисунок 4"/>
          <p:cNvPicPr/>
          <p:nvPr/>
        </p:nvPicPr>
        <p:blipFill rotWithShape="1">
          <a:blip r:embed="rId3"/>
          <a:srcRect l="7696" t="49886" r="57670" b="30730"/>
          <a:stretch/>
        </p:blipFill>
        <p:spPr bwMode="auto">
          <a:xfrm>
            <a:off x="1252272" y="4653641"/>
            <a:ext cx="6083477" cy="187421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161895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9">
            <a:extLst>
              <a:ext uri="{FF2B5EF4-FFF2-40B4-BE49-F238E27FC236}">
                <a16:creationId xmlns:a16="http://schemas.microsoft.com/office/drawing/2014/main" xmlns="" id="{4C6D146A-8A1D-466F-95B0-D4B5B952F6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6443" y="974270"/>
            <a:ext cx="7304313" cy="656985"/>
          </a:xfrm>
        </p:spPr>
        <p:txBody>
          <a:bodyPr/>
          <a:lstStyle/>
          <a:p>
            <a:pPr algn="l"/>
            <a:r>
              <a:rPr lang="ru-RU" sz="4400" b="0" dirty="0"/>
              <a:t>Реляционная </a:t>
            </a:r>
            <a:r>
              <a:rPr lang="ru-RU" sz="4400" b="0" dirty="0" smtClean="0"/>
              <a:t>модель данных</a:t>
            </a:r>
            <a:endParaRPr lang="ru-RU" sz="4400" b="0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392711" y="1790506"/>
            <a:ext cx="8446489" cy="18651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tabLst>
                <a:tab pos="-1371600" algn="ctr"/>
              </a:tabLst>
            </a:pPr>
            <a:r>
              <a:rPr lang="ru-RU" sz="2400" b="1" i="1" dirty="0"/>
              <a:t>Внешний ключ - </a:t>
            </a:r>
            <a:r>
              <a:rPr lang="ru-RU" sz="2400" dirty="0"/>
              <a:t>поля связи дочерней </a:t>
            </a:r>
            <a:r>
              <a:rPr lang="ru-RU" sz="2400" dirty="0" smtClean="0"/>
              <a:t>таблицы. </a:t>
            </a:r>
          </a:p>
          <a:p>
            <a:pPr>
              <a:lnSpc>
                <a:spcPct val="120000"/>
              </a:lnSpc>
              <a:tabLst>
                <a:tab pos="-1371600" algn="ctr"/>
              </a:tabLst>
            </a:pPr>
            <a:r>
              <a:rPr lang="ru-RU" sz="2400" b="1" i="1" dirty="0"/>
              <a:t>Внешний ключ </a:t>
            </a:r>
            <a:r>
              <a:rPr lang="ru-RU" sz="2400" dirty="0" smtClean="0"/>
              <a:t>по </a:t>
            </a:r>
            <a:r>
              <a:rPr lang="ru-RU" sz="2400" dirty="0"/>
              <a:t>составу полей должен совпадать с первичным ключом </a:t>
            </a:r>
            <a:r>
              <a:rPr lang="ru-RU" sz="2400" dirty="0" smtClean="0"/>
              <a:t>или </a:t>
            </a:r>
            <a:r>
              <a:rPr lang="ru-RU" sz="2400" dirty="0"/>
              <a:t>с частью первичного </a:t>
            </a:r>
            <a:r>
              <a:rPr lang="ru-RU" sz="2400" dirty="0" smtClean="0"/>
              <a:t>ключа родительской таблицы.</a:t>
            </a:r>
            <a:endParaRPr lang="ru-RU" sz="2400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2"/>
          <a:srcRect t="8972" r="6434" b="5766"/>
          <a:stretch/>
        </p:blipFill>
        <p:spPr>
          <a:xfrm>
            <a:off x="1543850" y="3891643"/>
            <a:ext cx="5727809" cy="217170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758042" y="4000500"/>
            <a:ext cx="4844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</a:rPr>
              <a:t>PK</a:t>
            </a:r>
            <a:endParaRPr lang="ru-RU" sz="1600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263244" y="4065814"/>
            <a:ext cx="3973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</a:rPr>
              <a:t>FK</a:t>
            </a:r>
            <a:endParaRPr lang="ru-RU" sz="1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4677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9">
            <a:extLst>
              <a:ext uri="{FF2B5EF4-FFF2-40B4-BE49-F238E27FC236}">
                <a16:creationId xmlns:a16="http://schemas.microsoft.com/office/drawing/2014/main" xmlns="" id="{4C6D146A-8A1D-466F-95B0-D4B5B952F6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6443" y="974270"/>
            <a:ext cx="7304313" cy="656985"/>
          </a:xfrm>
        </p:spPr>
        <p:txBody>
          <a:bodyPr/>
          <a:lstStyle/>
          <a:p>
            <a:pPr algn="l"/>
            <a:r>
              <a:rPr lang="ru-RU" sz="4400" b="0" dirty="0"/>
              <a:t>Реляционная </a:t>
            </a:r>
            <a:r>
              <a:rPr lang="ru-RU" sz="4400" b="0" dirty="0" smtClean="0"/>
              <a:t>модель данных</a:t>
            </a:r>
            <a:endParaRPr lang="ru-RU" sz="4400" b="0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386443" y="1578234"/>
            <a:ext cx="8446489" cy="9171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tabLst>
                <a:tab pos="-1371600" algn="ctr"/>
              </a:tabLst>
            </a:pPr>
            <a:r>
              <a:rPr lang="ru-RU" sz="2800" b="1" i="1" dirty="0"/>
              <a:t>Индексы и методы доступа</a:t>
            </a:r>
          </a:p>
          <a:p>
            <a:pPr>
              <a:tabLst>
                <a:tab pos="-1371600" algn="ctr"/>
              </a:tabLst>
            </a:pPr>
            <a:r>
              <a:rPr lang="ru-RU" sz="2000" b="1" i="1" dirty="0"/>
              <a:t>Индексы</a:t>
            </a:r>
            <a:r>
              <a:rPr lang="ru-RU" sz="2000" dirty="0"/>
              <a:t> – это механизмы быстрого доступа к данным в таблицах БД</a:t>
            </a:r>
            <a:r>
              <a:rPr lang="ru-RU" sz="2000" dirty="0" smtClean="0"/>
              <a:t>.</a:t>
            </a:r>
          </a:p>
        </p:txBody>
      </p:sp>
      <p:graphicFrame>
        <p:nvGraphicFramePr>
          <p:cNvPr id="2" name="Таблица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1786208"/>
              </p:ext>
            </p:extLst>
          </p:nvPr>
        </p:nvGraphicFramePr>
        <p:xfrm>
          <a:off x="1660070" y="3055904"/>
          <a:ext cx="5698672" cy="1376611"/>
        </p:xfrm>
        <a:graphic>
          <a:graphicData uri="http://schemas.openxmlformats.org/drawingml/2006/table">
            <a:tbl>
              <a:tblPr/>
              <a:tblGrid>
                <a:gridCol w="1653349">
                  <a:extLst>
                    <a:ext uri="{9D8B030D-6E8A-4147-A177-3AD203B41FA5}">
                      <a16:colId xmlns:a16="http://schemas.microsoft.com/office/drawing/2014/main" xmlns="" val="3141861356"/>
                    </a:ext>
                  </a:extLst>
                </a:gridCol>
                <a:gridCol w="1692481">
                  <a:extLst>
                    <a:ext uri="{9D8B030D-6E8A-4147-A177-3AD203B41FA5}">
                      <a16:colId xmlns:a16="http://schemas.microsoft.com/office/drawing/2014/main" xmlns="" val="3497776128"/>
                    </a:ext>
                  </a:extLst>
                </a:gridCol>
                <a:gridCol w="1545734">
                  <a:extLst>
                    <a:ext uri="{9D8B030D-6E8A-4147-A177-3AD203B41FA5}">
                      <a16:colId xmlns:a16="http://schemas.microsoft.com/office/drawing/2014/main" xmlns="" val="1838003741"/>
                    </a:ext>
                  </a:extLst>
                </a:gridCol>
                <a:gridCol w="807108">
                  <a:extLst>
                    <a:ext uri="{9D8B030D-6E8A-4147-A177-3AD203B41FA5}">
                      <a16:colId xmlns:a16="http://schemas.microsoft.com/office/drawing/2014/main" xmlns="" val="2628741724"/>
                    </a:ext>
                  </a:extLst>
                </a:gridCol>
              </a:tblGrid>
              <a:tr h="300283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100" b="1" dirty="0" smtClean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Порядковый № </a:t>
                      </a:r>
                      <a:r>
                        <a:rPr lang="ru-RU" sz="1100" b="1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записи</a:t>
                      </a:r>
                      <a:endParaRPr lang="ru-RU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100" b="1" dirty="0" smtClean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Дата прихода </a:t>
                      </a:r>
                      <a:r>
                        <a:rPr lang="ru-RU" sz="1100" b="1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товара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100" b="1" dirty="0" smtClean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Наименование товара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100" b="1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Количество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051042383"/>
                  </a:ext>
                </a:extLst>
              </a:tr>
              <a:tr h="150142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10.01.2020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2969895" algn="ctr"/>
                          <a:tab pos="5940425" algn="r"/>
                        </a:tabLst>
                      </a:pPr>
                      <a:r>
                        <a:rPr lang="ru-RU" sz="1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Сахар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2176202429"/>
                  </a:ext>
                </a:extLst>
              </a:tr>
              <a:tr h="150142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12.01.2020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Картофель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50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871648617"/>
                  </a:ext>
                </a:extLst>
              </a:tr>
              <a:tr h="150142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12.01.2020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Свекла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713669899"/>
                  </a:ext>
                </a:extLst>
              </a:tr>
              <a:tr h="150142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14.01.2020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Сахар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50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2342361314"/>
                  </a:ext>
                </a:extLst>
              </a:tr>
              <a:tr h="150142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14.01.2020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Свекла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672318104"/>
                  </a:ext>
                </a:extLst>
              </a:tr>
              <a:tr h="150142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16.01.2020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Сливы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2828579445"/>
                  </a:ext>
                </a:extLst>
              </a:tr>
            </a:tbl>
          </a:graphicData>
        </a:graphic>
      </p:graphicFrame>
      <p:graphicFrame>
        <p:nvGraphicFramePr>
          <p:cNvPr id="4" name="Таблица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0945534"/>
              </p:ext>
            </p:extLst>
          </p:nvPr>
        </p:nvGraphicFramePr>
        <p:xfrm>
          <a:off x="1660070" y="4966335"/>
          <a:ext cx="5753100" cy="1565656"/>
        </p:xfrm>
        <a:graphic>
          <a:graphicData uri="http://schemas.openxmlformats.org/drawingml/2006/table">
            <a:tbl>
              <a:tblPr/>
              <a:tblGrid>
                <a:gridCol w="955863">
                  <a:extLst>
                    <a:ext uri="{9D8B030D-6E8A-4147-A177-3AD203B41FA5}">
                      <a16:colId xmlns:a16="http://schemas.microsoft.com/office/drawing/2014/main" xmlns="" val="1966246959"/>
                    </a:ext>
                  </a:extLst>
                </a:gridCol>
                <a:gridCol w="1020832">
                  <a:extLst>
                    <a:ext uri="{9D8B030D-6E8A-4147-A177-3AD203B41FA5}">
                      <a16:colId xmlns:a16="http://schemas.microsoft.com/office/drawing/2014/main" xmlns="" val="435207343"/>
                    </a:ext>
                  </a:extLst>
                </a:gridCol>
                <a:gridCol w="973038">
                  <a:extLst>
                    <a:ext uri="{9D8B030D-6E8A-4147-A177-3AD203B41FA5}">
                      <a16:colId xmlns:a16="http://schemas.microsoft.com/office/drawing/2014/main" xmlns="" val="879751502"/>
                    </a:ext>
                  </a:extLst>
                </a:gridCol>
                <a:gridCol w="873719">
                  <a:extLst>
                    <a:ext uri="{9D8B030D-6E8A-4147-A177-3AD203B41FA5}">
                      <a16:colId xmlns:a16="http://schemas.microsoft.com/office/drawing/2014/main" xmlns="" val="4036942793"/>
                    </a:ext>
                  </a:extLst>
                </a:gridCol>
                <a:gridCol w="1046222">
                  <a:extLst>
                    <a:ext uri="{9D8B030D-6E8A-4147-A177-3AD203B41FA5}">
                      <a16:colId xmlns:a16="http://schemas.microsoft.com/office/drawing/2014/main" xmlns="" val="2331600714"/>
                    </a:ext>
                  </a:extLst>
                </a:gridCol>
                <a:gridCol w="883426">
                  <a:extLst>
                    <a:ext uri="{9D8B030D-6E8A-4147-A177-3AD203B41FA5}">
                      <a16:colId xmlns:a16="http://schemas.microsoft.com/office/drawing/2014/main" xmlns="" val="3410319654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 b="1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По дате прихода </a:t>
                      </a:r>
                      <a:r>
                        <a:rPr lang="ru-RU" sz="1200" b="1" dirty="0" smtClean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товар</a:t>
                      </a:r>
                      <a:r>
                        <a:rPr lang="en-US" sz="1200" b="1" dirty="0" smtClean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 b="1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По </a:t>
                      </a:r>
                      <a:r>
                        <a:rPr lang="ru-RU" sz="1200" b="1" dirty="0" smtClean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наименованию товара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 b="1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По количеству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6838999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 smtClean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Дата прихода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№ записи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Товар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 cap="small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№ </a:t>
                      </a:r>
                      <a:r>
                        <a:rPr lang="ru-RU" sz="1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записи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2969895" algn="ctr"/>
                          <a:tab pos="5940425" algn="r"/>
                        </a:tabLst>
                      </a:pPr>
                      <a:r>
                        <a:rPr lang="ru-RU" sz="1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Количество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№ записи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9273227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10.01.2020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Картофель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829114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12.01.2020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Сахар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83509099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12.01.2020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 kern="120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ru-RU" sz="1200" kern="12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Сахар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 kern="120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ru-RU" sz="1200" kern="12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9381157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14.01.2020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 kern="120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ru-RU" sz="1200" kern="12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Свекла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 kern="120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ru-RU" sz="1200" kern="12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70379765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14.01.2020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Свекла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50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25013425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16,01.2020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Сливы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50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271388807"/>
                  </a:ext>
                </a:extLst>
              </a:tr>
            </a:tbl>
          </a:graphicData>
        </a:graphic>
      </p:graphicFrame>
      <p:sp>
        <p:nvSpPr>
          <p:cNvPr id="8" name="Прямоугольник 7"/>
          <p:cNvSpPr/>
          <p:nvPr/>
        </p:nvSpPr>
        <p:spPr>
          <a:xfrm>
            <a:off x="2588201" y="4558910"/>
            <a:ext cx="389683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tabLst>
                <a:tab pos="-1371600" algn="ctr"/>
              </a:tabLst>
            </a:pPr>
            <a:r>
              <a:rPr lang="ru-RU" sz="2000" b="1" i="1" dirty="0"/>
              <a:t>Логическая структура индексов</a:t>
            </a:r>
          </a:p>
        </p:txBody>
      </p:sp>
      <p:sp>
        <p:nvSpPr>
          <p:cNvPr id="9" name="Прямоугольник 8"/>
          <p:cNvSpPr/>
          <p:nvPr/>
        </p:nvSpPr>
        <p:spPr>
          <a:xfrm>
            <a:off x="2462014" y="2642074"/>
            <a:ext cx="402302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tabLst>
                <a:tab pos="-1371600" algn="ctr"/>
              </a:tabLst>
            </a:pPr>
            <a:r>
              <a:rPr lang="ru-RU" sz="2000" b="1" i="1" dirty="0"/>
              <a:t>Физическая структура таблицы </a:t>
            </a:r>
          </a:p>
        </p:txBody>
      </p:sp>
    </p:spTree>
    <p:extLst>
      <p:ext uri="{BB962C8B-B14F-4D97-AF65-F5344CB8AC3E}">
        <p14:creationId xmlns:p14="http://schemas.microsoft.com/office/powerpoint/2010/main" val="1493277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9">
            <a:extLst>
              <a:ext uri="{FF2B5EF4-FFF2-40B4-BE49-F238E27FC236}">
                <a16:creationId xmlns:a16="http://schemas.microsoft.com/office/drawing/2014/main" xmlns="" id="{4C6D146A-8A1D-466F-95B0-D4B5B952F6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6443" y="974270"/>
            <a:ext cx="7304313" cy="656985"/>
          </a:xfrm>
        </p:spPr>
        <p:txBody>
          <a:bodyPr/>
          <a:lstStyle/>
          <a:p>
            <a:pPr algn="l"/>
            <a:r>
              <a:rPr lang="ru-RU" sz="4400" b="0" dirty="0"/>
              <a:t>Реляционная </a:t>
            </a:r>
            <a:r>
              <a:rPr lang="ru-RU" sz="4400" b="0" dirty="0" smtClean="0"/>
              <a:t>модель данных</a:t>
            </a:r>
            <a:endParaRPr lang="ru-RU" sz="4400" b="0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163285" y="1578234"/>
            <a:ext cx="8822871" cy="52260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tabLst>
                <a:tab pos="-1371600" algn="ctr"/>
              </a:tabLst>
            </a:pPr>
            <a:r>
              <a:rPr lang="ru-RU" sz="2800" b="1" i="1" dirty="0"/>
              <a:t>Индексы и методы доступа</a:t>
            </a:r>
          </a:p>
          <a:p>
            <a:pPr>
              <a:spcBef>
                <a:spcPts val="600"/>
              </a:spcBef>
              <a:tabLst>
                <a:tab pos="-1371600" algn="ctr"/>
              </a:tabLst>
            </a:pPr>
            <a:r>
              <a:rPr lang="ru-RU" sz="2400" b="1" i="1" dirty="0"/>
              <a:t>Последовательный метод доступа к данным в таблицах БД: 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  <a:tabLst>
                <a:tab pos="-1371600" algn="ctr"/>
              </a:tabLst>
            </a:pPr>
            <a:r>
              <a:rPr lang="ru-RU" sz="2400" dirty="0"/>
              <a:t>просматриваются все записи таблицы, от первой к последней. </a:t>
            </a:r>
          </a:p>
          <a:p>
            <a:pPr>
              <a:spcBef>
                <a:spcPts val="600"/>
              </a:spcBef>
              <a:tabLst>
                <a:tab pos="-1371600" algn="ctr"/>
              </a:tabLst>
            </a:pPr>
            <a:r>
              <a:rPr lang="ru-RU" sz="2400" b="1" i="1" dirty="0" smtClean="0"/>
              <a:t>Индексно-последовательный </a:t>
            </a:r>
            <a:r>
              <a:rPr lang="ru-RU" sz="2400" b="1" i="1" dirty="0"/>
              <a:t>метод </a:t>
            </a:r>
            <a:r>
              <a:rPr lang="ru-RU" sz="2400" dirty="0"/>
              <a:t>доступа к данным в таблицах </a:t>
            </a:r>
            <a:r>
              <a:rPr lang="ru-RU" sz="2400" dirty="0" smtClean="0"/>
              <a:t>БД: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  <a:tabLst>
                <a:tab pos="-1371600" algn="ctr"/>
              </a:tabLst>
            </a:pPr>
            <a:r>
              <a:rPr lang="ru-RU" sz="2400" dirty="0"/>
              <a:t> поиск ведется по индексу, а не по самой таблице; 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  <a:tabLst>
                <a:tab pos="-1371600" algn="ctr"/>
              </a:tabLst>
            </a:pPr>
            <a:r>
              <a:rPr lang="ru-RU" sz="2400" dirty="0"/>
              <a:t>поиск в индексе начинается только с первой строки, удовлетворяющей, условию запроса или его части </a:t>
            </a:r>
            <a:r>
              <a:rPr lang="ru-RU" sz="2400" dirty="0" smtClean="0"/>
              <a:t>(«прямой доступ»);</a:t>
            </a:r>
            <a:endParaRPr lang="ru-RU" sz="2400" dirty="0"/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  <a:tabLst>
                <a:tab pos="-1371600" algn="ctr"/>
              </a:tabLst>
            </a:pPr>
            <a:r>
              <a:rPr lang="ru-RU" sz="2400" dirty="0"/>
              <a:t>строки в индексе, начиная с такой записи, просматриваются последовательно.</a:t>
            </a:r>
          </a:p>
          <a:p>
            <a:pPr marL="342900" indent="-342900">
              <a:spcBef>
                <a:spcPts val="1200"/>
              </a:spcBef>
              <a:buFont typeface="Arial" panose="020B0604020202020204" pitchFamily="34" charset="0"/>
              <a:buChar char="•"/>
              <a:tabLst>
                <a:tab pos="-1371600" algn="ctr"/>
              </a:tabLst>
            </a:pPr>
            <a:endParaRPr lang="ru-RU" sz="2000" b="1" i="1" dirty="0" smtClean="0"/>
          </a:p>
        </p:txBody>
      </p:sp>
    </p:spTree>
    <p:extLst>
      <p:ext uri="{BB962C8B-B14F-4D97-AF65-F5344CB8AC3E}">
        <p14:creationId xmlns:p14="http://schemas.microsoft.com/office/powerpoint/2010/main" val="3848375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9">
            <a:extLst>
              <a:ext uri="{FF2B5EF4-FFF2-40B4-BE49-F238E27FC236}">
                <a16:creationId xmlns:a16="http://schemas.microsoft.com/office/drawing/2014/main" xmlns="" id="{4C6D146A-8A1D-466F-95B0-D4B5B952F6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6444" y="974270"/>
            <a:ext cx="5334000" cy="656985"/>
          </a:xfrm>
        </p:spPr>
        <p:txBody>
          <a:bodyPr/>
          <a:lstStyle/>
          <a:p>
            <a:pPr algn="l"/>
            <a:r>
              <a:rPr lang="ru-RU" sz="4400" b="0" dirty="0"/>
              <a:t>Реляционная алгебра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163285" y="1937463"/>
            <a:ext cx="8822871" cy="44781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tabLst>
                <a:tab pos="-1371600" algn="ctr"/>
              </a:tabLst>
            </a:pPr>
            <a:r>
              <a:rPr lang="ru-RU" sz="2400" b="1" i="1" dirty="0" smtClean="0"/>
              <a:t>Выражения </a:t>
            </a:r>
            <a:r>
              <a:rPr lang="ru-RU" sz="2400" b="1" i="1" dirty="0"/>
              <a:t>реляционной алгебры </a:t>
            </a:r>
            <a:r>
              <a:rPr lang="ru-RU" sz="2400" dirty="0"/>
              <a:t>определяются над отношениями реляционных </a:t>
            </a:r>
            <a:r>
              <a:rPr lang="ru-RU" sz="2400" dirty="0" smtClean="0"/>
              <a:t>БД,  </a:t>
            </a:r>
            <a:r>
              <a:rPr lang="ru-RU" sz="2400" dirty="0"/>
              <a:t>результатом вычисления также являются отношения</a:t>
            </a:r>
            <a:r>
              <a:rPr lang="ru-RU" sz="2400" dirty="0" smtClean="0"/>
              <a:t>.</a:t>
            </a:r>
          </a:p>
          <a:p>
            <a:pPr>
              <a:spcBef>
                <a:spcPts val="600"/>
              </a:spcBef>
              <a:tabLst>
                <a:tab pos="-1371600" algn="ctr"/>
              </a:tabLst>
            </a:pPr>
            <a:r>
              <a:rPr lang="ru-RU" sz="2400" b="1" i="1" dirty="0"/>
              <a:t>Выражения реляционной алгебры </a:t>
            </a:r>
            <a:r>
              <a:rPr lang="ru-RU" sz="2400" dirty="0"/>
              <a:t>строятся на основе алгебраических операций (высокого уровня</a:t>
            </a:r>
            <a:r>
              <a:rPr lang="ru-RU" sz="2400" dirty="0" smtClean="0"/>
              <a:t>) </a:t>
            </a:r>
            <a:r>
              <a:rPr lang="ru-RU" sz="2400" dirty="0"/>
              <a:t>и </a:t>
            </a:r>
            <a:r>
              <a:rPr lang="ru-RU" sz="2400" dirty="0" smtClean="0"/>
              <a:t>имеют </a:t>
            </a:r>
            <a:r>
              <a:rPr lang="ru-RU" sz="2400" dirty="0"/>
              <a:t>процедурную интерпретацию. </a:t>
            </a:r>
            <a:endParaRPr lang="ru-RU" sz="2400" dirty="0" smtClean="0"/>
          </a:p>
          <a:p>
            <a:pPr>
              <a:spcBef>
                <a:spcPts val="600"/>
              </a:spcBef>
              <a:tabLst>
                <a:tab pos="-1371600" algn="ctr"/>
              </a:tabLst>
            </a:pPr>
            <a:r>
              <a:rPr lang="ru-RU" sz="2400" b="1" i="1" dirty="0" smtClean="0"/>
              <a:t>Основные операции реляционной </a:t>
            </a:r>
            <a:r>
              <a:rPr lang="ru-RU" sz="2400" b="1" i="1" dirty="0"/>
              <a:t>алгебры </a:t>
            </a:r>
            <a:r>
              <a:rPr lang="ru-RU" sz="2400" dirty="0" smtClean="0"/>
              <a:t> делятся </a:t>
            </a:r>
            <a:r>
              <a:rPr lang="ru-RU" sz="2400" dirty="0"/>
              <a:t>на два </a:t>
            </a:r>
            <a:r>
              <a:rPr lang="ru-RU" sz="2400" dirty="0" smtClean="0"/>
              <a:t>класса: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  <a:tabLst>
                <a:tab pos="-1371600" algn="ctr"/>
              </a:tabLst>
            </a:pPr>
            <a:r>
              <a:rPr lang="ru-RU" sz="2400" dirty="0" smtClean="0"/>
              <a:t> </a:t>
            </a:r>
            <a:r>
              <a:rPr lang="ru-RU" sz="2400" dirty="0"/>
              <a:t>теоретико-множественные </a:t>
            </a:r>
            <a:r>
              <a:rPr lang="ru-RU" sz="2400" dirty="0" smtClean="0"/>
              <a:t>операции;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  <a:tabLst>
                <a:tab pos="-1371600" algn="ctr"/>
              </a:tabLst>
            </a:pPr>
            <a:r>
              <a:rPr lang="ru-RU" sz="2400" dirty="0" smtClean="0"/>
              <a:t>специальные </a:t>
            </a:r>
            <a:r>
              <a:rPr lang="ru-RU" sz="2400" dirty="0"/>
              <a:t>реляционные </a:t>
            </a:r>
            <a:r>
              <a:rPr lang="ru-RU" sz="2400" dirty="0" smtClean="0"/>
              <a:t>операции.</a:t>
            </a:r>
          </a:p>
          <a:p>
            <a:pPr>
              <a:spcBef>
                <a:spcPts val="600"/>
              </a:spcBef>
              <a:tabLst>
                <a:tab pos="-1371600" algn="ctr"/>
              </a:tabLst>
            </a:pPr>
            <a:endParaRPr lang="ru-RU" sz="2000" dirty="0" smtClean="0"/>
          </a:p>
        </p:txBody>
      </p:sp>
    </p:spTree>
    <p:extLst>
      <p:ext uri="{BB962C8B-B14F-4D97-AF65-F5344CB8AC3E}">
        <p14:creationId xmlns:p14="http://schemas.microsoft.com/office/powerpoint/2010/main" val="3935637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9">
            <a:extLst>
              <a:ext uri="{FF2B5EF4-FFF2-40B4-BE49-F238E27FC236}">
                <a16:creationId xmlns:a16="http://schemas.microsoft.com/office/drawing/2014/main" xmlns="" id="{4C6D146A-8A1D-466F-95B0-D4B5B952F6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6444" y="974270"/>
            <a:ext cx="5334000" cy="656985"/>
          </a:xfrm>
        </p:spPr>
        <p:txBody>
          <a:bodyPr/>
          <a:lstStyle/>
          <a:p>
            <a:pPr algn="l"/>
            <a:r>
              <a:rPr lang="ru-RU" sz="4400" b="0" dirty="0"/>
              <a:t>Реляционная алгебра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87085" y="1534691"/>
            <a:ext cx="8822871" cy="5216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-1371600" algn="ctr"/>
              </a:tabLst>
            </a:pPr>
            <a:r>
              <a:rPr lang="ru-RU" sz="2400" b="1" i="1" dirty="0"/>
              <a:t>Теоретико-множественные (традиционные </a:t>
            </a:r>
            <a:r>
              <a:rPr lang="ru-RU" sz="2400" b="1" i="1" dirty="0" smtClean="0"/>
              <a:t>) </a:t>
            </a:r>
            <a:r>
              <a:rPr lang="ru-RU" sz="2400" i="1" dirty="0" smtClean="0"/>
              <a:t>операции</a:t>
            </a:r>
            <a:r>
              <a:rPr lang="ru-RU" sz="2400" b="1" i="1" dirty="0" smtClean="0"/>
              <a:t>:</a:t>
            </a:r>
          </a:p>
          <a:p>
            <a:pPr marL="800100" lvl="1" indent="-342900">
              <a:buFont typeface="Arial" panose="020B0604020202020204" pitchFamily="34" charset="0"/>
              <a:buChar char="•"/>
              <a:tabLst>
                <a:tab pos="-1371600" algn="ctr"/>
              </a:tabLst>
            </a:pPr>
            <a:r>
              <a:rPr lang="ru-RU" sz="2000" dirty="0"/>
              <a:t>объединение;  </a:t>
            </a:r>
          </a:p>
          <a:p>
            <a:pPr marL="800100" lvl="1" indent="-342900">
              <a:buFont typeface="Arial" panose="020B0604020202020204" pitchFamily="34" charset="0"/>
              <a:buChar char="•"/>
              <a:tabLst>
                <a:tab pos="-1371600" algn="ctr"/>
              </a:tabLst>
            </a:pPr>
            <a:r>
              <a:rPr lang="ru-RU" sz="2000" dirty="0"/>
              <a:t>пересечение;  </a:t>
            </a:r>
          </a:p>
          <a:p>
            <a:pPr marL="800100" lvl="1" indent="-342900">
              <a:buFont typeface="Arial" panose="020B0604020202020204" pitchFamily="34" charset="0"/>
              <a:buChar char="•"/>
              <a:tabLst>
                <a:tab pos="-1371600" algn="ctr"/>
              </a:tabLst>
            </a:pPr>
            <a:r>
              <a:rPr lang="ru-RU" sz="2000" dirty="0"/>
              <a:t>разность;  </a:t>
            </a:r>
          </a:p>
          <a:p>
            <a:pPr marL="800100" lvl="1" indent="-342900">
              <a:buFont typeface="Arial" panose="020B0604020202020204" pitchFamily="34" charset="0"/>
              <a:buChar char="•"/>
              <a:tabLst>
                <a:tab pos="-1371600" algn="ctr"/>
              </a:tabLst>
            </a:pPr>
            <a:r>
              <a:rPr lang="ru-RU" sz="2000" dirty="0"/>
              <a:t>декартово произведение. </a:t>
            </a:r>
            <a:endParaRPr lang="ru-RU" sz="2000" dirty="0" smtClean="0"/>
          </a:p>
          <a:p>
            <a:pPr marL="0" lvl="1">
              <a:tabLst>
                <a:tab pos="-1371600" algn="ctr"/>
              </a:tabLst>
            </a:pPr>
            <a:r>
              <a:rPr lang="ru-RU" sz="2000" dirty="0"/>
              <a:t>Операции </a:t>
            </a:r>
            <a:r>
              <a:rPr lang="ru-RU" sz="2000" i="1" dirty="0"/>
              <a:t>объединения, пересечения </a:t>
            </a:r>
            <a:r>
              <a:rPr lang="ru-RU" sz="2000" dirty="0"/>
              <a:t>и</a:t>
            </a:r>
            <a:r>
              <a:rPr lang="ru-RU" sz="2000" i="1" dirty="0"/>
              <a:t> разности </a:t>
            </a:r>
            <a:r>
              <a:rPr lang="ru-RU" sz="2000" dirty="0"/>
              <a:t>требуют от операндов совместимости по типу:</a:t>
            </a:r>
          </a:p>
          <a:p>
            <a:pPr lvl="1">
              <a:tabLst>
                <a:tab pos="-1371600" algn="ctr"/>
              </a:tabLst>
            </a:pPr>
            <a:r>
              <a:rPr lang="ru-RU" sz="2000" dirty="0" smtClean="0"/>
              <a:t>- каждое </a:t>
            </a:r>
            <a:r>
              <a:rPr lang="ru-RU" sz="2000" dirty="0"/>
              <a:t>из них должно иметь одно и то же множество имен </a:t>
            </a:r>
            <a:r>
              <a:rPr lang="ru-RU" sz="2000" dirty="0" smtClean="0"/>
              <a:t>атрибутов; </a:t>
            </a:r>
            <a:endParaRPr lang="ru-RU" sz="2000" dirty="0"/>
          </a:p>
          <a:p>
            <a:pPr lvl="1">
              <a:tabLst>
                <a:tab pos="-1371600" algn="ctr"/>
              </a:tabLst>
            </a:pPr>
            <a:r>
              <a:rPr lang="ru-RU" sz="2000" dirty="0" smtClean="0"/>
              <a:t>- соответствующие </a:t>
            </a:r>
            <a:r>
              <a:rPr lang="ru-RU" sz="2000" dirty="0"/>
              <a:t>атрибуты (с одинаковыми именами) должны быть </a:t>
            </a:r>
            <a:r>
              <a:rPr lang="ru-RU" sz="2000" dirty="0" smtClean="0"/>
              <a:t>    определены </a:t>
            </a:r>
            <a:r>
              <a:rPr lang="ru-RU" sz="2000" dirty="0"/>
              <a:t>на одном и том же домене. </a:t>
            </a:r>
          </a:p>
          <a:p>
            <a:pPr marL="0" lvl="1">
              <a:tabLst>
                <a:tab pos="-1371600" algn="ctr"/>
              </a:tabLst>
            </a:pPr>
            <a:r>
              <a:rPr lang="ru-RU" sz="2000" dirty="0" smtClean="0"/>
              <a:t> </a:t>
            </a:r>
            <a:r>
              <a:rPr lang="ru-RU" sz="2400" b="1" i="1" dirty="0" smtClean="0"/>
              <a:t>Специальные </a:t>
            </a:r>
            <a:r>
              <a:rPr lang="ru-RU" sz="2400" b="1" i="1" dirty="0"/>
              <a:t>реляционные </a:t>
            </a:r>
            <a:r>
              <a:rPr lang="ru-RU" sz="2400" i="1" dirty="0"/>
              <a:t>операции:  </a:t>
            </a:r>
          </a:p>
          <a:p>
            <a:pPr marL="800100" lvl="1" indent="-342900">
              <a:buFont typeface="Arial" panose="020B0604020202020204" pitchFamily="34" charset="0"/>
              <a:buChar char="•"/>
              <a:tabLst>
                <a:tab pos="-1371600" algn="ctr"/>
              </a:tabLst>
            </a:pPr>
            <a:r>
              <a:rPr lang="ru-RU" sz="2000" dirty="0" smtClean="0"/>
              <a:t>выборка;  </a:t>
            </a:r>
            <a:endParaRPr lang="ru-RU" sz="2000" dirty="0"/>
          </a:p>
          <a:p>
            <a:pPr marL="800100" lvl="1" indent="-342900">
              <a:buFont typeface="Arial" panose="020B0604020202020204" pitchFamily="34" charset="0"/>
              <a:buChar char="•"/>
              <a:tabLst>
                <a:tab pos="-1371600" algn="ctr"/>
              </a:tabLst>
            </a:pPr>
            <a:r>
              <a:rPr lang="ru-RU" sz="2000" dirty="0" smtClean="0"/>
              <a:t>проекция;  </a:t>
            </a:r>
            <a:endParaRPr lang="ru-RU" sz="2000" dirty="0"/>
          </a:p>
          <a:p>
            <a:pPr marL="800100" lvl="1" indent="-342900">
              <a:buFont typeface="Arial" panose="020B0604020202020204" pitchFamily="34" charset="0"/>
              <a:buChar char="•"/>
              <a:tabLst>
                <a:tab pos="-1371600" algn="ctr"/>
              </a:tabLst>
            </a:pPr>
            <a:r>
              <a:rPr lang="ru-RU" sz="2000" dirty="0"/>
              <a:t>естественное соединение;  </a:t>
            </a:r>
          </a:p>
          <a:p>
            <a:pPr marL="800100" lvl="1" indent="-342900">
              <a:buFont typeface="Arial" panose="020B0604020202020204" pitchFamily="34" charset="0"/>
              <a:buChar char="•"/>
              <a:tabLst>
                <a:tab pos="-1371600" algn="ctr"/>
              </a:tabLst>
            </a:pPr>
            <a:r>
              <a:rPr lang="ru-RU" sz="2000" dirty="0"/>
              <a:t>деление. </a:t>
            </a:r>
          </a:p>
          <a:p>
            <a:pPr>
              <a:spcBef>
                <a:spcPts val="600"/>
              </a:spcBef>
              <a:tabLst>
                <a:tab pos="-1371600" algn="ctr"/>
              </a:tabLst>
            </a:pPr>
            <a:endParaRPr lang="ru-RU" sz="2000" dirty="0" smtClean="0"/>
          </a:p>
        </p:txBody>
      </p:sp>
    </p:spTree>
    <p:extLst>
      <p:ext uri="{BB962C8B-B14F-4D97-AF65-F5344CB8AC3E}">
        <p14:creationId xmlns:p14="http://schemas.microsoft.com/office/powerpoint/2010/main" val="1169684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9">
            <a:extLst>
              <a:ext uri="{FF2B5EF4-FFF2-40B4-BE49-F238E27FC236}">
                <a16:creationId xmlns:a16="http://schemas.microsoft.com/office/drawing/2014/main" xmlns="" id="{4C6D146A-8A1D-466F-95B0-D4B5B952F6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6444" y="974270"/>
            <a:ext cx="5334000" cy="656985"/>
          </a:xfrm>
        </p:spPr>
        <p:txBody>
          <a:bodyPr/>
          <a:lstStyle/>
          <a:p>
            <a:pPr algn="l"/>
            <a:r>
              <a:rPr lang="ru-RU" sz="4400" b="0" dirty="0"/>
              <a:t>Реляционная алгебра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163285" y="1810675"/>
            <a:ext cx="882287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  <a:tabLst>
                <a:tab pos="-1371600" algn="ctr"/>
              </a:tabLst>
            </a:pPr>
            <a:r>
              <a:rPr lang="ru-RU" sz="2800" b="1" i="1" dirty="0"/>
              <a:t>Операция </a:t>
            </a:r>
            <a:r>
              <a:rPr lang="ru-RU" sz="2800" b="1" i="1" dirty="0" smtClean="0"/>
              <a:t>объединение</a:t>
            </a:r>
            <a:endParaRPr lang="ru-RU" sz="2400" dirty="0" smtClean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498" y="2513315"/>
            <a:ext cx="1519375" cy="2760814"/>
          </a:xfrm>
          <a:prstGeom prst="rect">
            <a:avLst/>
          </a:prstGeom>
        </p:spPr>
      </p:pic>
      <p:sp>
        <p:nvSpPr>
          <p:cNvPr id="4" name="Прямоугольник 3"/>
          <p:cNvSpPr/>
          <p:nvPr/>
        </p:nvSpPr>
        <p:spPr>
          <a:xfrm>
            <a:off x="2351314" y="2802775"/>
            <a:ext cx="6504215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/>
              <a:t>Пусть заданы два отношения R1 = {r1}, R2 = {r2}, </a:t>
            </a:r>
          </a:p>
          <a:p>
            <a:r>
              <a:rPr lang="ru-RU" sz="2400" dirty="0"/>
              <a:t>где r1 и r2 - соответственно кортежи отношений R1 и R2, </a:t>
            </a:r>
          </a:p>
          <a:p>
            <a:r>
              <a:rPr lang="ru-RU" sz="2400" dirty="0"/>
              <a:t>то объединение </a:t>
            </a:r>
            <a:r>
              <a:rPr lang="en-US" sz="2400" dirty="0"/>
              <a:t>R3 =</a:t>
            </a:r>
            <a:r>
              <a:rPr lang="ru-RU" sz="2400" dirty="0" smtClean="0"/>
              <a:t>R1</a:t>
            </a:r>
            <a:r>
              <a:rPr lang="ru-RU" sz="2400" dirty="0"/>
              <a:t>∪R2 = {r | r∈ R1∪ r∈ R2}. </a:t>
            </a:r>
          </a:p>
          <a:p>
            <a:r>
              <a:rPr lang="ru-RU" sz="2400" dirty="0"/>
              <a:t>где r - кортеж нового отношения, </a:t>
            </a:r>
            <a:endParaRPr lang="en-US" sz="2400" dirty="0" smtClean="0"/>
          </a:p>
          <a:p>
            <a:r>
              <a:rPr lang="ru-RU" sz="2400" dirty="0" smtClean="0"/>
              <a:t>∪ </a:t>
            </a:r>
            <a:r>
              <a:rPr lang="ru-RU" sz="2400" dirty="0"/>
              <a:t>операция логического сложения "ИЛИ".</a:t>
            </a:r>
          </a:p>
        </p:txBody>
      </p:sp>
    </p:spTree>
    <p:extLst>
      <p:ext uri="{BB962C8B-B14F-4D97-AF65-F5344CB8AC3E}">
        <p14:creationId xmlns:p14="http://schemas.microsoft.com/office/powerpoint/2010/main" val="4239640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9">
            <a:extLst>
              <a:ext uri="{FF2B5EF4-FFF2-40B4-BE49-F238E27FC236}">
                <a16:creationId xmlns:a16="http://schemas.microsoft.com/office/drawing/2014/main" xmlns="" id="{4C6D146A-8A1D-466F-95B0-D4B5B952F6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6444" y="974270"/>
            <a:ext cx="5334000" cy="656985"/>
          </a:xfrm>
        </p:spPr>
        <p:txBody>
          <a:bodyPr/>
          <a:lstStyle/>
          <a:p>
            <a:pPr algn="l"/>
            <a:r>
              <a:rPr lang="ru-RU" sz="4400" b="0" dirty="0"/>
              <a:t>Реляционная алгебра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163285" y="1810675"/>
            <a:ext cx="882287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  <a:tabLst>
                <a:tab pos="-1371600" algn="ctr"/>
              </a:tabLst>
            </a:pPr>
            <a:r>
              <a:rPr lang="ru-RU" sz="2800" b="1" i="1" dirty="0" smtClean="0"/>
              <a:t>Пример операции </a:t>
            </a:r>
            <a:r>
              <a:rPr lang="ru-RU" sz="2800" b="1" i="1" dirty="0" smtClean="0"/>
              <a:t>объединение</a:t>
            </a:r>
            <a:endParaRPr lang="ru-RU" sz="2400" dirty="0" smtClean="0"/>
          </a:p>
        </p:txBody>
      </p:sp>
      <p:pic>
        <p:nvPicPr>
          <p:cNvPr id="6" name="Рисунок 5"/>
          <p:cNvPicPr/>
          <p:nvPr/>
        </p:nvPicPr>
        <p:blipFill rotWithShape="1">
          <a:blip r:embed="rId2"/>
          <a:srcRect l="32870" t="52306" r="31855" b="32572"/>
          <a:stretch/>
        </p:blipFill>
        <p:spPr bwMode="auto">
          <a:xfrm>
            <a:off x="0" y="2673314"/>
            <a:ext cx="9005516" cy="306993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109215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9">
            <a:extLst>
              <a:ext uri="{FF2B5EF4-FFF2-40B4-BE49-F238E27FC236}">
                <a16:creationId xmlns:a16="http://schemas.microsoft.com/office/drawing/2014/main" xmlns="" id="{4C6D146A-8A1D-466F-95B0-D4B5B952F6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6444" y="974270"/>
            <a:ext cx="5334000" cy="656985"/>
          </a:xfrm>
        </p:spPr>
        <p:txBody>
          <a:bodyPr/>
          <a:lstStyle/>
          <a:p>
            <a:pPr algn="l"/>
            <a:r>
              <a:rPr lang="ru-RU" sz="4400" b="0" dirty="0"/>
              <a:t>Реляционная алгебра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163285" y="1810675"/>
            <a:ext cx="882287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  <a:tabLst>
                <a:tab pos="-1371600" algn="ctr"/>
              </a:tabLst>
            </a:pPr>
            <a:r>
              <a:rPr lang="ru-RU" sz="2800" b="1" i="1" dirty="0"/>
              <a:t>Операция </a:t>
            </a:r>
            <a:r>
              <a:rPr lang="ru-RU" sz="2800" b="1" i="1" dirty="0" smtClean="0"/>
              <a:t>пересечение</a:t>
            </a:r>
            <a:endParaRPr lang="ru-RU" sz="2400" dirty="0" smtClean="0"/>
          </a:p>
        </p:txBody>
      </p:sp>
      <p:sp>
        <p:nvSpPr>
          <p:cNvPr id="4" name="Прямоугольник 3"/>
          <p:cNvSpPr/>
          <p:nvPr/>
        </p:nvSpPr>
        <p:spPr>
          <a:xfrm>
            <a:off x="1992087" y="2802775"/>
            <a:ext cx="677091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/>
              <a:t>Пусть заданы два отношения R1 = {r1}, R2 = {r2}, </a:t>
            </a:r>
          </a:p>
          <a:p>
            <a:r>
              <a:rPr lang="ru-RU" sz="2400" dirty="0"/>
              <a:t>где r1 и r2 - соответственно кортежи отношений R1 и R2, </a:t>
            </a:r>
          </a:p>
          <a:p>
            <a:r>
              <a:rPr lang="ru-RU" sz="2400" dirty="0"/>
              <a:t>то </a:t>
            </a:r>
            <a:r>
              <a:rPr lang="ru-RU" sz="2400" dirty="0" smtClean="0"/>
              <a:t>пересечени</a:t>
            </a:r>
            <a:r>
              <a:rPr lang="ru-RU" sz="2400" dirty="0"/>
              <a:t>е</a:t>
            </a:r>
            <a:r>
              <a:rPr lang="ru-RU" sz="2400" dirty="0" smtClean="0"/>
              <a:t> </a:t>
            </a:r>
            <a:r>
              <a:rPr lang="pt-BR" sz="2400" dirty="0"/>
              <a:t>R3 = R1∩ R2 = {r | r∈ R1∩ r∈ R2</a:t>
            </a:r>
            <a:r>
              <a:rPr lang="pt-BR" sz="2400" dirty="0" smtClean="0"/>
              <a:t>}</a:t>
            </a:r>
            <a:r>
              <a:rPr lang="ru-RU" sz="2400" dirty="0"/>
              <a:t>,</a:t>
            </a:r>
            <a:r>
              <a:rPr lang="ru-RU" sz="2400" dirty="0" smtClean="0"/>
              <a:t> </a:t>
            </a:r>
          </a:p>
          <a:p>
            <a:r>
              <a:rPr lang="ru-RU" sz="2400" dirty="0"/>
              <a:t>где r - кортеж нового отношения, </a:t>
            </a:r>
            <a:endParaRPr lang="en-US" sz="2400" dirty="0" smtClean="0"/>
          </a:p>
          <a:p>
            <a:r>
              <a:rPr lang="ru-RU" sz="2400" dirty="0"/>
              <a:t>∩ операция логического умножения </a:t>
            </a:r>
            <a:r>
              <a:rPr lang="ru-RU" sz="2400" dirty="0" smtClean="0"/>
              <a:t>"</a:t>
            </a:r>
            <a:r>
              <a:rPr lang="ru-RU" sz="2400" dirty="0"/>
              <a:t>И</a:t>
            </a:r>
            <a:r>
              <a:rPr lang="ru-RU" sz="2400" dirty="0" smtClean="0"/>
              <a:t>". </a:t>
            </a:r>
            <a:endParaRPr lang="ru-RU" sz="2400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117" y="2607129"/>
            <a:ext cx="1556922" cy="262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1900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9">
            <a:extLst>
              <a:ext uri="{FF2B5EF4-FFF2-40B4-BE49-F238E27FC236}">
                <a16:creationId xmlns:a16="http://schemas.microsoft.com/office/drawing/2014/main" xmlns="" id="{4C6D146A-8A1D-466F-95B0-D4B5B952F6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6444" y="974270"/>
            <a:ext cx="5334000" cy="656985"/>
          </a:xfrm>
        </p:spPr>
        <p:txBody>
          <a:bodyPr/>
          <a:lstStyle/>
          <a:p>
            <a:pPr algn="l"/>
            <a:r>
              <a:rPr lang="ru-RU" sz="4400" b="0" dirty="0"/>
              <a:t>Реляционная алгебра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163285" y="1810675"/>
            <a:ext cx="882287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  <a:tabLst>
                <a:tab pos="-1371600" algn="ctr"/>
              </a:tabLst>
            </a:pPr>
            <a:r>
              <a:rPr lang="ru-RU" sz="2800" b="1" i="1" dirty="0" smtClean="0"/>
              <a:t>Пример операции пересечения</a:t>
            </a:r>
            <a:endParaRPr lang="ru-RU" sz="2400" dirty="0" smtClean="0"/>
          </a:p>
        </p:txBody>
      </p:sp>
      <p:pic>
        <p:nvPicPr>
          <p:cNvPr id="6" name="Рисунок 5"/>
          <p:cNvPicPr/>
          <p:nvPr/>
        </p:nvPicPr>
        <p:blipFill rotWithShape="1">
          <a:blip r:embed="rId2"/>
          <a:srcRect l="32068" t="47599" r="32496" b="40675"/>
          <a:stretch/>
        </p:blipFill>
        <p:spPr bwMode="auto">
          <a:xfrm>
            <a:off x="163285" y="2919412"/>
            <a:ext cx="8980715" cy="216629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0925767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7092771" y="6083371"/>
            <a:ext cx="19074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PT Sans"/>
              </a:rPr>
              <a:t>Online</a:t>
            </a:r>
            <a:r>
              <a:rPr lang="ru-RU" sz="1400" b="1" dirty="0">
                <a:solidFill>
                  <a:schemeClr val="bg1"/>
                </a:solidFill>
                <a:latin typeface="PT Sans"/>
              </a:rPr>
              <a:t>-</a:t>
            </a:r>
            <a:r>
              <a:rPr lang="en-US" sz="1400" b="1" dirty="0">
                <a:solidFill>
                  <a:schemeClr val="bg1"/>
                </a:solidFill>
                <a:latin typeface="PT Sans"/>
              </a:rPr>
              <a:t>edu.mirea.ru</a:t>
            </a:r>
            <a:endParaRPr lang="ru-RU" sz="1400" b="1" dirty="0">
              <a:solidFill>
                <a:schemeClr val="bg1"/>
              </a:solidFill>
              <a:latin typeface="PT Sans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8817D972-92EF-4EF6-BF83-B1D352536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613" y="1423686"/>
            <a:ext cx="8821270" cy="1605143"/>
          </a:xfrm>
        </p:spPr>
        <p:txBody>
          <a:bodyPr/>
          <a:lstStyle/>
          <a:p>
            <a:pPr algn="ctr"/>
            <a:r>
              <a:rPr lang="ru-RU" sz="4800" dirty="0"/>
              <a:t>Тема</a:t>
            </a:r>
            <a:br>
              <a:rPr lang="ru-RU" sz="4800" dirty="0"/>
            </a:br>
            <a:r>
              <a:rPr lang="ru-RU" sz="4800" dirty="0"/>
              <a:t>КОНЦЕПЦИЯ БАЗ ДАННЫХ</a:t>
            </a:r>
          </a:p>
        </p:txBody>
      </p:sp>
    </p:spTree>
    <p:extLst>
      <p:ext uri="{BB962C8B-B14F-4D97-AF65-F5344CB8AC3E}">
        <p14:creationId xmlns:p14="http://schemas.microsoft.com/office/powerpoint/2010/main" val="3028046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9">
            <a:extLst>
              <a:ext uri="{FF2B5EF4-FFF2-40B4-BE49-F238E27FC236}">
                <a16:creationId xmlns:a16="http://schemas.microsoft.com/office/drawing/2014/main" xmlns="" id="{4C6D146A-8A1D-466F-95B0-D4B5B952F6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6444" y="974270"/>
            <a:ext cx="5334000" cy="656985"/>
          </a:xfrm>
        </p:spPr>
        <p:txBody>
          <a:bodyPr/>
          <a:lstStyle/>
          <a:p>
            <a:pPr algn="l"/>
            <a:r>
              <a:rPr lang="ru-RU" sz="4400" b="0" dirty="0"/>
              <a:t>Реляционная алгебра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163285" y="1810675"/>
            <a:ext cx="882287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  <a:tabLst>
                <a:tab pos="-1371600" algn="ctr"/>
              </a:tabLst>
            </a:pPr>
            <a:r>
              <a:rPr lang="ru-RU" sz="2800" b="1" i="1" dirty="0"/>
              <a:t>Операция </a:t>
            </a:r>
            <a:r>
              <a:rPr lang="ru-RU" sz="2800" b="1" i="1" dirty="0" smtClean="0"/>
              <a:t>разность</a:t>
            </a:r>
            <a:endParaRPr lang="ru-RU" sz="2400" dirty="0" smtClean="0"/>
          </a:p>
        </p:txBody>
      </p:sp>
      <p:sp>
        <p:nvSpPr>
          <p:cNvPr id="4" name="Прямоугольник 3"/>
          <p:cNvSpPr/>
          <p:nvPr/>
        </p:nvSpPr>
        <p:spPr>
          <a:xfrm>
            <a:off x="1992086" y="2802775"/>
            <a:ext cx="6863443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/>
              <a:t>Пусть заданы два отношения R1 = {r1}, R2 = {r2}, </a:t>
            </a:r>
          </a:p>
          <a:p>
            <a:r>
              <a:rPr lang="ru-RU" sz="2400" dirty="0"/>
              <a:t>где r1 и r2 - соответственно кортежи отношений R1 и R2, </a:t>
            </a:r>
          </a:p>
          <a:p>
            <a:r>
              <a:rPr lang="ru-RU" sz="2400" dirty="0"/>
              <a:t>то разность</a:t>
            </a:r>
            <a:r>
              <a:rPr lang="en-US" sz="2400" dirty="0" smtClean="0"/>
              <a:t> </a:t>
            </a:r>
            <a:r>
              <a:rPr lang="en-US" sz="2400" dirty="0"/>
              <a:t>R3 </a:t>
            </a:r>
            <a:r>
              <a:rPr lang="en-US" sz="2400" dirty="0" smtClean="0"/>
              <a:t>= R1 </a:t>
            </a:r>
            <a:r>
              <a:rPr lang="en-US" sz="2400" dirty="0"/>
              <a:t>\R2 = {r | r∈R1∩ r∉R2</a:t>
            </a:r>
            <a:r>
              <a:rPr lang="en-US" sz="2400" dirty="0" smtClean="0"/>
              <a:t>}</a:t>
            </a:r>
            <a:r>
              <a:rPr lang="ru-RU" sz="2400" dirty="0" smtClean="0"/>
              <a:t>,</a:t>
            </a:r>
          </a:p>
          <a:p>
            <a:r>
              <a:rPr lang="ru-RU" sz="2400" dirty="0"/>
              <a:t>где r </a:t>
            </a:r>
            <a:r>
              <a:rPr lang="ru-RU" sz="2400" dirty="0" smtClean="0"/>
              <a:t>- кортеж нового отношения, </a:t>
            </a:r>
            <a:endParaRPr lang="en-US" sz="2400" dirty="0" smtClean="0"/>
          </a:p>
          <a:p>
            <a:r>
              <a:rPr lang="ru-RU" sz="2400" dirty="0" smtClean="0"/>
              <a:t>∩ </a:t>
            </a:r>
            <a:r>
              <a:rPr lang="ru-RU" sz="2400" dirty="0"/>
              <a:t>операция логического умножения </a:t>
            </a:r>
            <a:r>
              <a:rPr lang="ru-RU" sz="2400" dirty="0" smtClean="0"/>
              <a:t>"</a:t>
            </a:r>
            <a:r>
              <a:rPr lang="ru-RU" sz="2400" dirty="0"/>
              <a:t>И</a:t>
            </a:r>
            <a:r>
              <a:rPr lang="ru-RU" sz="2400" dirty="0" smtClean="0"/>
              <a:t>". </a:t>
            </a:r>
            <a:endParaRPr lang="ru-RU" sz="240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129" y="2700928"/>
            <a:ext cx="1442358" cy="2412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2446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9">
            <a:extLst>
              <a:ext uri="{FF2B5EF4-FFF2-40B4-BE49-F238E27FC236}">
                <a16:creationId xmlns:a16="http://schemas.microsoft.com/office/drawing/2014/main" xmlns="" id="{4C6D146A-8A1D-466F-95B0-D4B5B952F6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6444" y="974270"/>
            <a:ext cx="5334000" cy="656985"/>
          </a:xfrm>
        </p:spPr>
        <p:txBody>
          <a:bodyPr/>
          <a:lstStyle/>
          <a:p>
            <a:pPr algn="l"/>
            <a:r>
              <a:rPr lang="ru-RU" sz="4400" b="0" dirty="0"/>
              <a:t>Реляционная алгебра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163285" y="1810675"/>
            <a:ext cx="882287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  <a:tabLst>
                <a:tab pos="-1371600" algn="ctr"/>
              </a:tabLst>
            </a:pPr>
            <a:r>
              <a:rPr lang="ru-RU" sz="2800" b="1" i="1" dirty="0" smtClean="0"/>
              <a:t>Пример операции разности</a:t>
            </a:r>
            <a:endParaRPr lang="ru-RU" sz="2400" dirty="0" smtClean="0"/>
          </a:p>
        </p:txBody>
      </p:sp>
      <p:pic>
        <p:nvPicPr>
          <p:cNvPr id="6" name="Рисунок 5"/>
          <p:cNvPicPr/>
          <p:nvPr/>
        </p:nvPicPr>
        <p:blipFill rotWithShape="1">
          <a:blip r:embed="rId2"/>
          <a:srcRect l="34500" t="40090" r="37166" b="49010"/>
          <a:stretch/>
        </p:blipFill>
        <p:spPr bwMode="auto">
          <a:xfrm>
            <a:off x="386444" y="2761871"/>
            <a:ext cx="8243848" cy="239575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4371285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9">
            <a:extLst>
              <a:ext uri="{FF2B5EF4-FFF2-40B4-BE49-F238E27FC236}">
                <a16:creationId xmlns:a16="http://schemas.microsoft.com/office/drawing/2014/main" xmlns="" id="{4C6D146A-8A1D-466F-95B0-D4B5B952F6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6444" y="974270"/>
            <a:ext cx="5334000" cy="656985"/>
          </a:xfrm>
        </p:spPr>
        <p:txBody>
          <a:bodyPr/>
          <a:lstStyle/>
          <a:p>
            <a:pPr algn="l"/>
            <a:r>
              <a:rPr lang="ru-RU" sz="4400" b="0" dirty="0"/>
              <a:t>Реляционная алгебра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163285" y="1631255"/>
            <a:ext cx="882287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  <a:tabLst>
                <a:tab pos="-1371600" algn="ctr"/>
              </a:tabLst>
            </a:pPr>
            <a:r>
              <a:rPr lang="ru-RU" sz="2800" b="1" i="1" dirty="0"/>
              <a:t>Операция декартово </a:t>
            </a:r>
            <a:r>
              <a:rPr lang="ru-RU" sz="2800" b="1" i="1" dirty="0" smtClean="0"/>
              <a:t>произведение</a:t>
            </a:r>
            <a:endParaRPr lang="ru-RU" sz="2400" dirty="0" smtClean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2"/>
          <a:srcRect l="11412" t="8277" r="52134" b="9504"/>
          <a:stretch/>
        </p:blipFill>
        <p:spPr>
          <a:xfrm>
            <a:off x="217713" y="3632162"/>
            <a:ext cx="2231573" cy="2188029"/>
          </a:xfrm>
          <a:prstGeom prst="rect">
            <a:avLst/>
          </a:prstGeom>
        </p:spPr>
      </p:pic>
      <p:sp>
        <p:nvSpPr>
          <p:cNvPr id="2" name="Прямоугольник 1"/>
          <p:cNvSpPr/>
          <p:nvPr/>
        </p:nvSpPr>
        <p:spPr>
          <a:xfrm>
            <a:off x="255814" y="2102810"/>
            <a:ext cx="8626926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600"/>
              </a:spcBef>
            </a:pPr>
            <a:r>
              <a:rPr lang="ru-RU" b="1" i="1" dirty="0" smtClean="0"/>
              <a:t>Декартовым </a:t>
            </a:r>
            <a:r>
              <a:rPr lang="ru-RU" b="1" i="1" dirty="0"/>
              <a:t>произведением </a:t>
            </a:r>
            <a:r>
              <a:rPr lang="ru-RU" dirty="0"/>
              <a:t>отношения </a:t>
            </a:r>
            <a:r>
              <a:rPr lang="ru-RU" b="1" dirty="0"/>
              <a:t>R1</a:t>
            </a:r>
            <a:r>
              <a:rPr lang="ru-RU" dirty="0"/>
              <a:t> степени </a:t>
            </a:r>
            <a:r>
              <a:rPr lang="ru-RU" b="1" dirty="0"/>
              <a:t>n</a:t>
            </a:r>
            <a:r>
              <a:rPr lang="ru-RU" dirty="0"/>
              <a:t> со </a:t>
            </a:r>
            <a:r>
              <a:rPr lang="ru-RU" dirty="0" smtClean="0"/>
              <a:t>схемой </a:t>
            </a:r>
            <a:r>
              <a:rPr lang="ru-RU" b="1" dirty="0" smtClean="0"/>
              <a:t>R1 </a:t>
            </a:r>
            <a:r>
              <a:rPr lang="ru-RU" b="1" dirty="0"/>
              <a:t>= (A1, A2, ..., </a:t>
            </a:r>
            <a:r>
              <a:rPr lang="ru-RU" b="1" dirty="0" err="1"/>
              <a:t>An</a:t>
            </a:r>
            <a:r>
              <a:rPr lang="ru-RU" b="1" dirty="0" smtClean="0"/>
              <a:t>)</a:t>
            </a:r>
            <a:endParaRPr lang="ru-RU" b="1" dirty="0"/>
          </a:p>
          <a:p>
            <a:pPr algn="just"/>
            <a:r>
              <a:rPr lang="ru-RU" dirty="0"/>
              <a:t>и отношения </a:t>
            </a:r>
            <a:r>
              <a:rPr lang="ru-RU" b="1" dirty="0"/>
              <a:t>R2</a:t>
            </a:r>
            <a:r>
              <a:rPr lang="ru-RU" dirty="0"/>
              <a:t> степени </a:t>
            </a:r>
            <a:r>
              <a:rPr lang="ru-RU" b="1" dirty="0"/>
              <a:t>m</a:t>
            </a:r>
            <a:r>
              <a:rPr lang="ru-RU" dirty="0"/>
              <a:t> со схемой </a:t>
            </a:r>
            <a:r>
              <a:rPr lang="ru-RU" b="1" dirty="0" smtClean="0"/>
              <a:t>R2 </a:t>
            </a:r>
            <a:r>
              <a:rPr lang="ru-RU" b="1" dirty="0"/>
              <a:t>= (B1, B2, ..., </a:t>
            </a:r>
            <a:r>
              <a:rPr lang="ru-RU" b="1" dirty="0" err="1"/>
              <a:t>Bm</a:t>
            </a:r>
            <a:r>
              <a:rPr lang="ru-RU" b="1" dirty="0" smtClean="0"/>
              <a:t>) </a:t>
            </a:r>
            <a:r>
              <a:rPr lang="ru-RU" dirty="0" smtClean="0"/>
              <a:t>называется </a:t>
            </a:r>
            <a:r>
              <a:rPr lang="ru-RU" dirty="0"/>
              <a:t>отношение </a:t>
            </a:r>
            <a:r>
              <a:rPr lang="ru-RU" dirty="0" smtClean="0"/>
              <a:t>      </a:t>
            </a:r>
            <a:r>
              <a:rPr lang="ru-RU" b="1" dirty="0" smtClean="0"/>
              <a:t>R3</a:t>
            </a:r>
            <a:r>
              <a:rPr lang="ru-RU" dirty="0" smtClean="0"/>
              <a:t> </a:t>
            </a:r>
            <a:r>
              <a:rPr lang="ru-RU" dirty="0"/>
              <a:t>степени </a:t>
            </a:r>
            <a:r>
              <a:rPr lang="ru-RU" b="1" dirty="0" err="1"/>
              <a:t>n+m</a:t>
            </a:r>
            <a:r>
              <a:rPr lang="ru-RU" dirty="0"/>
              <a:t> со </a:t>
            </a:r>
            <a:r>
              <a:rPr lang="ru-RU" dirty="0" smtClean="0"/>
              <a:t>схемой </a:t>
            </a:r>
            <a:r>
              <a:rPr lang="ru-RU" b="1" dirty="0" smtClean="0"/>
              <a:t>R3 </a:t>
            </a:r>
            <a:r>
              <a:rPr lang="ru-RU" b="1" dirty="0"/>
              <a:t>= (A1, A2, ..., </a:t>
            </a:r>
            <a:r>
              <a:rPr lang="ru-RU" b="1" dirty="0" err="1"/>
              <a:t>An</a:t>
            </a:r>
            <a:r>
              <a:rPr lang="ru-RU" b="1" dirty="0"/>
              <a:t>, B1, B2, ..., </a:t>
            </a:r>
            <a:r>
              <a:rPr lang="ru-RU" b="1" dirty="0" err="1"/>
              <a:t>Bm</a:t>
            </a:r>
            <a:r>
              <a:rPr lang="ru-RU" b="1" dirty="0" smtClean="0"/>
              <a:t>), </a:t>
            </a:r>
            <a:r>
              <a:rPr lang="ru-RU" dirty="0" smtClean="0"/>
              <a:t>содержащее </a:t>
            </a:r>
            <a:r>
              <a:rPr lang="ru-RU" dirty="0"/>
              <a:t>кортежи, полученные конкатенацией каждого кортежа </a:t>
            </a:r>
            <a:r>
              <a:rPr lang="ru-RU" b="1" dirty="0"/>
              <a:t>r</a:t>
            </a:r>
            <a:r>
              <a:rPr lang="ru-RU" dirty="0"/>
              <a:t> отношения </a:t>
            </a:r>
            <a:r>
              <a:rPr lang="ru-RU" b="1" dirty="0"/>
              <a:t>R1</a:t>
            </a:r>
            <a:r>
              <a:rPr lang="ru-RU" dirty="0"/>
              <a:t> с каждым кортежем </a:t>
            </a:r>
            <a:r>
              <a:rPr lang="ru-RU" dirty="0" smtClean="0"/>
              <a:t>     </a:t>
            </a:r>
            <a:r>
              <a:rPr lang="ru-RU" b="1" dirty="0" smtClean="0"/>
              <a:t>q</a:t>
            </a:r>
            <a:r>
              <a:rPr lang="ru-RU" dirty="0" smtClean="0"/>
              <a:t> </a:t>
            </a:r>
            <a:r>
              <a:rPr lang="ru-RU" dirty="0"/>
              <a:t>отношения </a:t>
            </a:r>
            <a:r>
              <a:rPr lang="ru-RU" b="1" dirty="0"/>
              <a:t>R2</a:t>
            </a:r>
            <a:r>
              <a:rPr lang="ru-RU" dirty="0" smtClean="0"/>
              <a:t>.</a:t>
            </a:r>
            <a:endParaRPr lang="ru-RU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2680607" y="3572014"/>
            <a:ext cx="6253841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/>
              <a:t>Пусть заданы два отношения R1 = {r}, R2 = {q }</a:t>
            </a:r>
          </a:p>
          <a:p>
            <a:r>
              <a:rPr lang="ru-RU" sz="2400" dirty="0"/>
              <a:t>где r и q - соответственно кортежи отношений R1 и R2, </a:t>
            </a:r>
          </a:p>
          <a:p>
            <a:r>
              <a:rPr lang="ru-RU" sz="2400" dirty="0"/>
              <a:t>то </a:t>
            </a:r>
            <a:r>
              <a:rPr lang="ru-RU" sz="2400" i="1" dirty="0"/>
              <a:t>декартово произведение </a:t>
            </a:r>
            <a:r>
              <a:rPr lang="en-US" sz="2400" dirty="0"/>
              <a:t>R3 =</a:t>
            </a:r>
            <a:r>
              <a:rPr lang="ru-RU" sz="2400" dirty="0"/>
              <a:t> R1×R2= {(r, q) | r∈R1∩q∈R2}</a:t>
            </a:r>
          </a:p>
          <a:p>
            <a:r>
              <a:rPr lang="ru-RU" sz="2400" dirty="0"/>
              <a:t>где ∩ операция логического умножения "И". </a:t>
            </a:r>
          </a:p>
        </p:txBody>
      </p:sp>
      <p:sp>
        <p:nvSpPr>
          <p:cNvPr id="9" name="Прямоугольник 8"/>
          <p:cNvSpPr/>
          <p:nvPr/>
        </p:nvSpPr>
        <p:spPr>
          <a:xfrm>
            <a:off x="255814" y="5932362"/>
            <a:ext cx="862692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Операция декартова произведения не накладывает условия эквивалентности на схемы исходных отношений и меняет степень результирующего отношения. </a:t>
            </a:r>
          </a:p>
        </p:txBody>
      </p:sp>
    </p:spTree>
    <p:extLst>
      <p:ext uri="{BB962C8B-B14F-4D97-AF65-F5344CB8AC3E}">
        <p14:creationId xmlns:p14="http://schemas.microsoft.com/office/powerpoint/2010/main" val="41167535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9">
            <a:extLst>
              <a:ext uri="{FF2B5EF4-FFF2-40B4-BE49-F238E27FC236}">
                <a16:creationId xmlns:a16="http://schemas.microsoft.com/office/drawing/2014/main" xmlns="" id="{4C6D146A-8A1D-466F-95B0-D4B5B952F6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6444" y="974270"/>
            <a:ext cx="5334000" cy="656985"/>
          </a:xfrm>
        </p:spPr>
        <p:txBody>
          <a:bodyPr/>
          <a:lstStyle/>
          <a:p>
            <a:pPr algn="l"/>
            <a:r>
              <a:rPr lang="ru-RU" sz="4400" b="0" dirty="0"/>
              <a:t>Реляционная алгебра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163285" y="1631255"/>
            <a:ext cx="882287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  <a:tabLst>
                <a:tab pos="-1371600" algn="ctr"/>
              </a:tabLst>
            </a:pPr>
            <a:r>
              <a:rPr lang="ru-RU" sz="2800" b="1" i="1" dirty="0" smtClean="0"/>
              <a:t>Пример операции </a:t>
            </a:r>
            <a:r>
              <a:rPr lang="ru-RU" sz="2800" b="1" i="1" dirty="0"/>
              <a:t>декартово </a:t>
            </a:r>
            <a:r>
              <a:rPr lang="ru-RU" sz="2800" b="1" i="1" dirty="0" smtClean="0"/>
              <a:t>произведение</a:t>
            </a:r>
            <a:endParaRPr lang="ru-RU" sz="2400" dirty="0" smtClean="0"/>
          </a:p>
        </p:txBody>
      </p:sp>
      <p:pic>
        <p:nvPicPr>
          <p:cNvPr id="8" name="Рисунок 7"/>
          <p:cNvPicPr/>
          <p:nvPr/>
        </p:nvPicPr>
        <p:blipFill rotWithShape="1">
          <a:blip r:embed="rId2"/>
          <a:srcRect l="35115" t="57567" r="32817" b="25919"/>
          <a:stretch/>
        </p:blipFill>
        <p:spPr bwMode="auto">
          <a:xfrm>
            <a:off x="163284" y="2456004"/>
            <a:ext cx="8822871" cy="327697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8568370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9">
            <a:extLst>
              <a:ext uri="{FF2B5EF4-FFF2-40B4-BE49-F238E27FC236}">
                <a16:creationId xmlns:a16="http://schemas.microsoft.com/office/drawing/2014/main" xmlns="" id="{4C6D146A-8A1D-466F-95B0-D4B5B952F6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6444" y="974270"/>
            <a:ext cx="5334000" cy="656985"/>
          </a:xfrm>
        </p:spPr>
        <p:txBody>
          <a:bodyPr/>
          <a:lstStyle/>
          <a:p>
            <a:pPr algn="l"/>
            <a:r>
              <a:rPr lang="ru-RU" sz="4400" b="0" dirty="0"/>
              <a:t>Реляционная алгебра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163285" y="1685490"/>
            <a:ext cx="882287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  <a:tabLst>
                <a:tab pos="-1371600" algn="ctr"/>
              </a:tabLst>
            </a:pPr>
            <a:r>
              <a:rPr lang="ru-RU" sz="2800" b="1" i="1" dirty="0"/>
              <a:t>Операция </a:t>
            </a:r>
            <a:r>
              <a:rPr lang="ru-RU" sz="2800" b="1" i="1" dirty="0" smtClean="0"/>
              <a:t>выборка</a:t>
            </a:r>
            <a:endParaRPr lang="ru-RU" sz="2400" dirty="0" smtClean="0"/>
          </a:p>
        </p:txBody>
      </p:sp>
      <p:sp>
        <p:nvSpPr>
          <p:cNvPr id="4" name="Прямоугольник 3"/>
          <p:cNvSpPr/>
          <p:nvPr/>
        </p:nvSpPr>
        <p:spPr>
          <a:xfrm>
            <a:off x="2977242" y="2311633"/>
            <a:ext cx="6008913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dirty="0"/>
              <a:t>θ - выборкой </a:t>
            </a:r>
            <a:r>
              <a:rPr lang="ru-RU" sz="2400" dirty="0"/>
              <a:t>из отношения </a:t>
            </a:r>
            <a:r>
              <a:rPr lang="en-US" sz="2400" b="1" dirty="0" smtClean="0"/>
              <a:t>R1</a:t>
            </a:r>
            <a:r>
              <a:rPr lang="ru-RU" sz="2400" dirty="0" smtClean="0"/>
              <a:t> </a:t>
            </a:r>
            <a:r>
              <a:rPr lang="ru-RU" sz="2400" dirty="0"/>
              <a:t>по атрибутам </a:t>
            </a:r>
            <a:r>
              <a:rPr lang="ru-RU" sz="2400" b="1" dirty="0"/>
              <a:t>Х</a:t>
            </a:r>
            <a:r>
              <a:rPr lang="ru-RU" sz="2400" dirty="0"/>
              <a:t> и </a:t>
            </a:r>
            <a:r>
              <a:rPr lang="ru-RU" sz="2400" b="1" dirty="0"/>
              <a:t>Y</a:t>
            </a:r>
            <a:r>
              <a:rPr lang="ru-RU" sz="2400" dirty="0"/>
              <a:t> </a:t>
            </a:r>
            <a:r>
              <a:rPr lang="ru-RU" sz="2400" dirty="0" smtClean="0"/>
              <a:t>(</a:t>
            </a:r>
            <a:r>
              <a:rPr lang="en-US" sz="2400" b="1" dirty="0" smtClean="0"/>
              <a:t>R</a:t>
            </a:r>
            <a:r>
              <a:rPr lang="ru-RU" sz="2400" b="1" dirty="0" smtClean="0"/>
              <a:t> </a:t>
            </a:r>
            <a:r>
              <a:rPr lang="ru-RU" sz="2400" b="1" dirty="0" err="1"/>
              <a:t>where</a:t>
            </a:r>
            <a:r>
              <a:rPr lang="ru-RU" sz="2400" b="1" dirty="0"/>
              <a:t> X θ Y</a:t>
            </a:r>
            <a:r>
              <a:rPr lang="ru-RU" sz="2400" dirty="0" smtClean="0"/>
              <a:t>), </a:t>
            </a:r>
            <a:r>
              <a:rPr lang="ru-RU" sz="2400" dirty="0"/>
              <a:t>где </a:t>
            </a:r>
            <a:r>
              <a:rPr lang="ru-RU" sz="2400" b="1" dirty="0"/>
              <a:t>θ</a:t>
            </a:r>
            <a:r>
              <a:rPr lang="ru-RU" sz="2400" dirty="0"/>
              <a:t> означает любой скалярный оператор сравнения (=, ≠, ≤, ≥</a:t>
            </a:r>
            <a:r>
              <a:rPr lang="ru-RU" sz="2400" dirty="0" smtClean="0"/>
              <a:t>), </a:t>
            </a:r>
            <a:r>
              <a:rPr lang="ru-RU" sz="2400" dirty="0"/>
              <a:t>называется </a:t>
            </a:r>
            <a:r>
              <a:rPr lang="ru-RU" sz="2400" dirty="0" smtClean="0"/>
              <a:t>отношение</a:t>
            </a:r>
            <a:r>
              <a:rPr lang="en-US" sz="2400" dirty="0" smtClean="0"/>
              <a:t> </a:t>
            </a:r>
            <a:r>
              <a:rPr lang="en-US" sz="2400" b="1" dirty="0" smtClean="0"/>
              <a:t>R2</a:t>
            </a:r>
            <a:r>
              <a:rPr lang="ru-RU" sz="2400" dirty="0" smtClean="0"/>
              <a:t>, </a:t>
            </a:r>
            <a:r>
              <a:rPr lang="ru-RU" sz="2400" dirty="0"/>
              <a:t>имеющее тот же заголовок, что и отношение </a:t>
            </a:r>
            <a:r>
              <a:rPr lang="en-US" sz="2400" b="1" dirty="0" smtClean="0"/>
              <a:t>R1</a:t>
            </a:r>
            <a:r>
              <a:rPr lang="ru-RU" sz="2400" dirty="0" smtClean="0"/>
              <a:t>, </a:t>
            </a:r>
            <a:r>
              <a:rPr lang="ru-RU" sz="2400" dirty="0"/>
              <a:t>и тело, содержащее </a:t>
            </a:r>
            <a:r>
              <a:rPr lang="ru-RU" sz="2400" dirty="0" smtClean="0"/>
              <a:t>множество </a:t>
            </a:r>
            <a:r>
              <a:rPr lang="ru-RU" sz="2400" dirty="0"/>
              <a:t>кортежей </a:t>
            </a:r>
            <a:r>
              <a:rPr lang="ru-RU" sz="2400" b="1" dirty="0"/>
              <a:t>t</a:t>
            </a:r>
            <a:r>
              <a:rPr lang="ru-RU" sz="2400" dirty="0"/>
              <a:t> отношения </a:t>
            </a:r>
            <a:r>
              <a:rPr lang="en-US" sz="2400" b="1" dirty="0" smtClean="0"/>
              <a:t>R1</a:t>
            </a:r>
            <a:r>
              <a:rPr lang="ru-RU" sz="2400" dirty="0" smtClean="0"/>
              <a:t>, </a:t>
            </a:r>
            <a:r>
              <a:rPr lang="ru-RU" sz="2400" dirty="0"/>
              <a:t>для которых проверка условия </a:t>
            </a:r>
            <a:r>
              <a:rPr lang="ru-RU" sz="2400" b="1" dirty="0"/>
              <a:t>Х θ </a:t>
            </a:r>
            <a:r>
              <a:rPr lang="en-US" sz="2400" b="1" dirty="0" smtClean="0"/>
              <a:t>Y</a:t>
            </a:r>
            <a:r>
              <a:rPr lang="ru-RU" sz="2400" b="1" dirty="0" smtClean="0"/>
              <a:t> </a:t>
            </a:r>
            <a:r>
              <a:rPr lang="ru-RU" sz="2400" dirty="0"/>
              <a:t>дает значение истина. </a:t>
            </a:r>
            <a:endParaRPr lang="ru-RU" sz="2400" dirty="0" smtClean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2"/>
          <a:srcRect r="14647" b="-371"/>
          <a:stretch/>
        </p:blipFill>
        <p:spPr>
          <a:xfrm>
            <a:off x="299357" y="3179796"/>
            <a:ext cx="2442237" cy="1333406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217713" y="5451636"/>
            <a:ext cx="852351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/>
              <a:t>Атрибуты </a:t>
            </a:r>
            <a:r>
              <a:rPr lang="ru-RU" sz="2400" b="1" dirty="0"/>
              <a:t>X</a:t>
            </a:r>
            <a:r>
              <a:rPr lang="ru-RU" sz="2400" dirty="0"/>
              <a:t> и </a:t>
            </a:r>
            <a:r>
              <a:rPr lang="ru-RU" sz="2400" b="1" dirty="0"/>
              <a:t>Y </a:t>
            </a:r>
            <a:r>
              <a:rPr lang="ru-RU" sz="2400" dirty="0"/>
              <a:t>должны быть определены на одном и том же домене, а оператор </a:t>
            </a:r>
            <a:r>
              <a:rPr lang="ru-RU" sz="2400" b="1" dirty="0"/>
              <a:t>θ</a:t>
            </a:r>
            <a:r>
              <a:rPr lang="ru-RU" sz="2400" dirty="0"/>
              <a:t> должен иметь смысл для этого домена. </a:t>
            </a:r>
          </a:p>
        </p:txBody>
      </p:sp>
    </p:spTree>
    <p:extLst>
      <p:ext uri="{BB962C8B-B14F-4D97-AF65-F5344CB8AC3E}">
        <p14:creationId xmlns:p14="http://schemas.microsoft.com/office/powerpoint/2010/main" val="15311653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9">
            <a:extLst>
              <a:ext uri="{FF2B5EF4-FFF2-40B4-BE49-F238E27FC236}">
                <a16:creationId xmlns:a16="http://schemas.microsoft.com/office/drawing/2014/main" xmlns="" id="{4C6D146A-8A1D-466F-95B0-D4B5B952F6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6444" y="974270"/>
            <a:ext cx="5334000" cy="656985"/>
          </a:xfrm>
        </p:spPr>
        <p:txBody>
          <a:bodyPr/>
          <a:lstStyle/>
          <a:p>
            <a:pPr algn="l"/>
            <a:r>
              <a:rPr lang="ru-RU" sz="4400" b="0" dirty="0"/>
              <a:t>Реляционная алгебра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163285" y="1685490"/>
            <a:ext cx="882287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  <a:tabLst>
                <a:tab pos="-1371600" algn="ctr"/>
              </a:tabLst>
            </a:pPr>
            <a:r>
              <a:rPr lang="ru-RU" sz="2800" b="1" i="1" dirty="0"/>
              <a:t>Операция </a:t>
            </a:r>
            <a:r>
              <a:rPr lang="ru-RU" sz="2800" b="1" i="1" dirty="0" smtClean="0"/>
              <a:t>проекция</a:t>
            </a:r>
            <a:endParaRPr lang="ru-RU" sz="2400" dirty="0" smtClean="0"/>
          </a:p>
        </p:txBody>
      </p:sp>
      <p:sp>
        <p:nvSpPr>
          <p:cNvPr id="4" name="Прямоугольник 3"/>
          <p:cNvSpPr/>
          <p:nvPr/>
        </p:nvSpPr>
        <p:spPr>
          <a:xfrm>
            <a:off x="2471058" y="2466236"/>
            <a:ext cx="6515098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i="1" dirty="0"/>
              <a:t>Проекцией</a:t>
            </a:r>
            <a:r>
              <a:rPr lang="ru-RU" sz="2400" dirty="0"/>
              <a:t> отношения </a:t>
            </a:r>
            <a:r>
              <a:rPr lang="en-US" sz="2400" b="1" dirty="0" smtClean="0"/>
              <a:t>R1</a:t>
            </a:r>
            <a:r>
              <a:rPr lang="ru-RU" sz="2400" dirty="0" smtClean="0"/>
              <a:t> </a:t>
            </a:r>
            <a:r>
              <a:rPr lang="ru-RU" sz="2400" dirty="0"/>
              <a:t>по атрибутам </a:t>
            </a:r>
            <a:r>
              <a:rPr lang="ru-RU" sz="2400" b="1" dirty="0"/>
              <a:t>Х</a:t>
            </a:r>
            <a:r>
              <a:rPr lang="ru-RU" sz="2400" dirty="0"/>
              <a:t>, </a:t>
            </a:r>
            <a:r>
              <a:rPr lang="ru-RU" sz="2400" b="1" dirty="0"/>
              <a:t>Y</a:t>
            </a:r>
            <a:r>
              <a:rPr lang="ru-RU" sz="2400" dirty="0"/>
              <a:t>,…,</a:t>
            </a:r>
            <a:r>
              <a:rPr lang="ru-RU" sz="2400" b="1" dirty="0"/>
              <a:t>Z</a:t>
            </a:r>
            <a:r>
              <a:rPr lang="ru-RU" sz="2400" dirty="0"/>
              <a:t> </a:t>
            </a:r>
            <a:r>
              <a:rPr lang="ru-RU" sz="2400" dirty="0" smtClean="0"/>
              <a:t>(</a:t>
            </a:r>
            <a:r>
              <a:rPr lang="en-US" sz="2400" b="1" dirty="0" smtClean="0"/>
              <a:t>R</a:t>
            </a:r>
            <a:r>
              <a:rPr lang="ru-RU" sz="2400" dirty="0" smtClean="0"/>
              <a:t>[</a:t>
            </a:r>
            <a:r>
              <a:rPr lang="ru-RU" sz="2400" b="1" dirty="0" smtClean="0"/>
              <a:t>X</a:t>
            </a:r>
            <a:r>
              <a:rPr lang="ru-RU" sz="2400" dirty="0"/>
              <a:t>, </a:t>
            </a:r>
            <a:r>
              <a:rPr lang="ru-RU" sz="2400" b="1" dirty="0"/>
              <a:t>Y</a:t>
            </a:r>
            <a:r>
              <a:rPr lang="ru-RU" sz="2400" dirty="0"/>
              <a:t>,…</a:t>
            </a:r>
            <a:r>
              <a:rPr lang="ru-RU" sz="2400" b="1" dirty="0"/>
              <a:t>Z</a:t>
            </a:r>
            <a:r>
              <a:rPr lang="ru-RU" sz="2400" dirty="0"/>
              <a:t>]), где каждый из атрибутов принадлежит отношению </a:t>
            </a:r>
            <a:r>
              <a:rPr lang="en-US" sz="2400" b="1" dirty="0" smtClean="0"/>
              <a:t>R1</a:t>
            </a:r>
            <a:r>
              <a:rPr lang="ru-RU" sz="2400" dirty="0" smtClean="0"/>
              <a:t>, </a:t>
            </a:r>
            <a:r>
              <a:rPr lang="ru-RU" sz="2400" dirty="0"/>
              <a:t>называется </a:t>
            </a:r>
            <a:r>
              <a:rPr lang="ru-RU" sz="2400" dirty="0" smtClean="0"/>
              <a:t>отношение</a:t>
            </a:r>
            <a:r>
              <a:rPr lang="en-US" sz="2400" b="1" dirty="0"/>
              <a:t> </a:t>
            </a:r>
            <a:r>
              <a:rPr lang="en-US" sz="2400" b="1" dirty="0" smtClean="0"/>
              <a:t>R2</a:t>
            </a:r>
            <a:r>
              <a:rPr lang="ru-RU" sz="2400" dirty="0" smtClean="0"/>
              <a:t> </a:t>
            </a:r>
            <a:r>
              <a:rPr lang="ru-RU" sz="2400" dirty="0"/>
              <a:t>с заголовком {</a:t>
            </a:r>
            <a:r>
              <a:rPr lang="ru-RU" sz="2400" b="1" dirty="0"/>
              <a:t>Х</a:t>
            </a:r>
            <a:r>
              <a:rPr lang="ru-RU" sz="2400" dirty="0"/>
              <a:t>, </a:t>
            </a:r>
            <a:r>
              <a:rPr lang="ru-RU" sz="2400" b="1" dirty="0"/>
              <a:t>Y</a:t>
            </a:r>
            <a:r>
              <a:rPr lang="ru-RU" sz="2400" dirty="0"/>
              <a:t>,…,</a:t>
            </a:r>
            <a:r>
              <a:rPr lang="ru-RU" sz="2400" b="1" dirty="0"/>
              <a:t>Z</a:t>
            </a:r>
            <a:r>
              <a:rPr lang="ru-RU" sz="2400" dirty="0"/>
              <a:t>} и с телом, содержащим множество всех кортежей вида </a:t>
            </a:r>
            <a:r>
              <a:rPr lang="ru-RU" sz="2400" b="1" dirty="0"/>
              <a:t>&lt;Х:x, Y:y, ..., Z:z&gt; </a:t>
            </a:r>
            <a:r>
              <a:rPr lang="ru-RU" sz="2400" dirty="0"/>
              <a:t>таких, что в отношении </a:t>
            </a:r>
            <a:r>
              <a:rPr lang="en-US" sz="2400" b="1" dirty="0" smtClean="0"/>
              <a:t>R1</a:t>
            </a:r>
            <a:r>
              <a:rPr lang="ru-RU" sz="2400" dirty="0" smtClean="0"/>
              <a:t> </a:t>
            </a:r>
            <a:r>
              <a:rPr lang="ru-RU" sz="2400" dirty="0"/>
              <a:t>имеется кортеж, атрибут </a:t>
            </a:r>
            <a:r>
              <a:rPr lang="ru-RU" sz="2400" b="1" dirty="0"/>
              <a:t>Х</a:t>
            </a:r>
            <a:r>
              <a:rPr lang="ru-RU" sz="2400" dirty="0"/>
              <a:t> которого имеет значение </a:t>
            </a:r>
            <a:r>
              <a:rPr lang="ru-RU" sz="2400" b="1" dirty="0"/>
              <a:t>x</a:t>
            </a:r>
            <a:r>
              <a:rPr lang="ru-RU" sz="2400" dirty="0"/>
              <a:t>, атрибут </a:t>
            </a:r>
            <a:r>
              <a:rPr lang="ru-RU" sz="2400" b="1" dirty="0"/>
              <a:t>Y</a:t>
            </a:r>
            <a:r>
              <a:rPr lang="ru-RU" sz="2400" dirty="0"/>
              <a:t> имеет значение </a:t>
            </a:r>
            <a:r>
              <a:rPr lang="ru-RU" sz="2400" b="1" dirty="0"/>
              <a:t>y</a:t>
            </a:r>
            <a:r>
              <a:rPr lang="ru-RU" sz="2400" dirty="0"/>
              <a:t>, ..., атрибут </a:t>
            </a:r>
            <a:r>
              <a:rPr lang="ru-RU" sz="2400" b="1" dirty="0"/>
              <a:t>Z</a:t>
            </a:r>
            <a:r>
              <a:rPr lang="ru-RU" sz="2400" dirty="0"/>
              <a:t> имеет значение </a:t>
            </a:r>
            <a:r>
              <a:rPr lang="ru-RU" sz="2400" b="1" dirty="0"/>
              <a:t>z</a:t>
            </a:r>
            <a:r>
              <a:rPr lang="ru-RU" sz="2400" dirty="0"/>
              <a:t>. </a:t>
            </a:r>
            <a:endParaRPr lang="ru-RU" sz="2400" dirty="0" smtClean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210" y="2590944"/>
            <a:ext cx="1220762" cy="3166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87336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9">
            <a:extLst>
              <a:ext uri="{FF2B5EF4-FFF2-40B4-BE49-F238E27FC236}">
                <a16:creationId xmlns:a16="http://schemas.microsoft.com/office/drawing/2014/main" xmlns="" id="{4C6D146A-8A1D-466F-95B0-D4B5B952F6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6444" y="974270"/>
            <a:ext cx="5334000" cy="656985"/>
          </a:xfrm>
        </p:spPr>
        <p:txBody>
          <a:bodyPr/>
          <a:lstStyle/>
          <a:p>
            <a:pPr algn="l"/>
            <a:r>
              <a:rPr lang="ru-RU" sz="4400" b="0" dirty="0"/>
              <a:t>Реляционная алгебра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163285" y="1685490"/>
            <a:ext cx="882287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  <a:tabLst>
                <a:tab pos="-1371600" algn="ctr"/>
              </a:tabLst>
            </a:pPr>
            <a:r>
              <a:rPr lang="ru-RU" sz="2800" b="1" i="1" dirty="0" smtClean="0"/>
              <a:t>Пример операции </a:t>
            </a:r>
            <a:r>
              <a:rPr lang="ru-RU" sz="2800" b="1" i="1" dirty="0" smtClean="0"/>
              <a:t>проекция</a:t>
            </a:r>
            <a:endParaRPr lang="ru-RU" sz="2400" dirty="0" smtClean="0"/>
          </a:p>
        </p:txBody>
      </p:sp>
      <p:pic>
        <p:nvPicPr>
          <p:cNvPr id="1026" name="Рисунок 2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10" t="38457" r="33138" b="42255"/>
          <a:stretch>
            <a:fillRect/>
          </a:stretch>
        </p:blipFill>
        <p:spPr bwMode="auto">
          <a:xfrm>
            <a:off x="219756" y="2574229"/>
            <a:ext cx="7694534" cy="2444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5" name="Рисунок 2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10" t="59990" r="33138" b="29906"/>
          <a:stretch>
            <a:fillRect/>
          </a:stretch>
        </p:blipFill>
        <p:spPr bwMode="auto">
          <a:xfrm>
            <a:off x="670890" y="5209000"/>
            <a:ext cx="7643689" cy="12718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1448656" y="2383604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1448656" y="4641029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1448656" y="5584004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08381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9">
            <a:extLst>
              <a:ext uri="{FF2B5EF4-FFF2-40B4-BE49-F238E27FC236}">
                <a16:creationId xmlns:a16="http://schemas.microsoft.com/office/drawing/2014/main" xmlns="" id="{4C6D146A-8A1D-466F-95B0-D4B5B952F6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6444" y="974270"/>
            <a:ext cx="5334000" cy="656985"/>
          </a:xfrm>
        </p:spPr>
        <p:txBody>
          <a:bodyPr/>
          <a:lstStyle/>
          <a:p>
            <a:pPr algn="l"/>
            <a:r>
              <a:rPr lang="ru-RU" sz="4400" b="0" dirty="0"/>
              <a:t>Реляционная алгебра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163285" y="1582075"/>
            <a:ext cx="882287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  <a:tabLst>
                <a:tab pos="-1371600" algn="ctr"/>
              </a:tabLst>
            </a:pPr>
            <a:r>
              <a:rPr lang="ru-RU" sz="2800" b="1" i="1" dirty="0"/>
              <a:t>Операция </a:t>
            </a:r>
            <a:r>
              <a:rPr lang="ru-RU" sz="2800" b="1" i="1" dirty="0" smtClean="0"/>
              <a:t>естественное соединение</a:t>
            </a:r>
            <a:endParaRPr lang="ru-RU" sz="2400" dirty="0" smtClean="0"/>
          </a:p>
        </p:txBody>
      </p:sp>
      <p:sp>
        <p:nvSpPr>
          <p:cNvPr id="4" name="Прямоугольник 3"/>
          <p:cNvSpPr/>
          <p:nvPr/>
        </p:nvSpPr>
        <p:spPr>
          <a:xfrm>
            <a:off x="3233058" y="2084108"/>
            <a:ext cx="5753098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i="1" dirty="0"/>
              <a:t>Естественным соединением </a:t>
            </a:r>
            <a:r>
              <a:rPr lang="ru-RU" sz="2400" dirty="0"/>
              <a:t>(</a:t>
            </a:r>
            <a:r>
              <a:rPr lang="en-US" sz="2400" b="1" dirty="0"/>
              <a:t>R1</a:t>
            </a:r>
            <a:r>
              <a:rPr lang="ru-RU" sz="2400" b="1" dirty="0"/>
              <a:t> JOIN </a:t>
            </a:r>
            <a:r>
              <a:rPr lang="en-US" sz="2400" b="1" dirty="0"/>
              <a:t>R2</a:t>
            </a:r>
            <a:r>
              <a:rPr lang="ru-RU" sz="2400" dirty="0"/>
              <a:t>) </a:t>
            </a:r>
            <a:r>
              <a:rPr lang="ru-RU" sz="2400" dirty="0" smtClean="0"/>
              <a:t>отношений </a:t>
            </a:r>
            <a:r>
              <a:rPr lang="en-US" sz="2400" b="1" dirty="0" smtClean="0"/>
              <a:t>R1</a:t>
            </a:r>
            <a:r>
              <a:rPr lang="ru-RU" sz="2400" b="1" dirty="0" smtClean="0"/>
              <a:t> </a:t>
            </a:r>
            <a:r>
              <a:rPr lang="ru-RU" sz="2400" b="1" dirty="0"/>
              <a:t>(X, Y) </a:t>
            </a:r>
            <a:r>
              <a:rPr lang="ru-RU" sz="2400" dirty="0"/>
              <a:t>и </a:t>
            </a:r>
            <a:r>
              <a:rPr lang="en-US" sz="2400" b="1" dirty="0" smtClean="0"/>
              <a:t>R2</a:t>
            </a:r>
            <a:r>
              <a:rPr lang="ru-RU" sz="2400" b="1" dirty="0" smtClean="0"/>
              <a:t> </a:t>
            </a:r>
            <a:r>
              <a:rPr lang="ru-RU" sz="2400" b="1" dirty="0"/>
              <a:t>(Y, Z) </a:t>
            </a:r>
            <a:r>
              <a:rPr lang="ru-RU" sz="2400" dirty="0" smtClean="0"/>
              <a:t>называется отношение</a:t>
            </a:r>
            <a:r>
              <a:rPr lang="en-US" sz="2400" dirty="0" smtClean="0"/>
              <a:t> </a:t>
            </a:r>
            <a:r>
              <a:rPr lang="en-US" sz="2400" b="1" dirty="0" smtClean="0"/>
              <a:t>R3</a:t>
            </a:r>
            <a:r>
              <a:rPr lang="ru-RU" sz="2400" dirty="0" smtClean="0"/>
              <a:t> </a:t>
            </a:r>
            <a:r>
              <a:rPr lang="ru-RU" sz="2400" dirty="0"/>
              <a:t>с заголовком </a:t>
            </a:r>
            <a:r>
              <a:rPr lang="ru-RU" sz="2400" b="1" dirty="0"/>
              <a:t>{Х, Y, Z} </a:t>
            </a:r>
            <a:r>
              <a:rPr lang="ru-RU" sz="2400" dirty="0"/>
              <a:t>и с телом, содержащим множество </a:t>
            </a:r>
            <a:r>
              <a:rPr lang="ru-RU" sz="2400" dirty="0" smtClean="0"/>
              <a:t>кортежей </a:t>
            </a:r>
            <a:r>
              <a:rPr lang="ru-RU" sz="2400" dirty="0"/>
              <a:t>вида </a:t>
            </a:r>
            <a:r>
              <a:rPr lang="ru-RU" sz="2400" b="1" dirty="0"/>
              <a:t>&lt;Х:x, Y:y, Z:z&gt; </a:t>
            </a:r>
            <a:r>
              <a:rPr lang="ru-RU" sz="2400" dirty="0"/>
              <a:t>таких, для которых  в отношении </a:t>
            </a:r>
            <a:r>
              <a:rPr lang="en-US" sz="2400" b="1" dirty="0" smtClean="0"/>
              <a:t>R1</a:t>
            </a:r>
            <a:r>
              <a:rPr lang="ru-RU" sz="2400" dirty="0" smtClean="0"/>
              <a:t> </a:t>
            </a:r>
            <a:r>
              <a:rPr lang="ru-RU" sz="2400" dirty="0"/>
              <a:t>значение атрибута </a:t>
            </a:r>
            <a:r>
              <a:rPr lang="ru-RU" sz="2400" b="1" dirty="0"/>
              <a:t>Х</a:t>
            </a:r>
            <a:r>
              <a:rPr lang="ru-RU" sz="2400" dirty="0"/>
              <a:t> равно </a:t>
            </a:r>
            <a:r>
              <a:rPr lang="ru-RU" sz="2400" b="1" dirty="0"/>
              <a:t>x</a:t>
            </a:r>
            <a:r>
              <a:rPr lang="ru-RU" sz="2400" dirty="0"/>
              <a:t>, а значение атрибута </a:t>
            </a:r>
            <a:r>
              <a:rPr lang="ru-RU" sz="2400" b="1" dirty="0"/>
              <a:t>Y</a:t>
            </a:r>
            <a:r>
              <a:rPr lang="ru-RU" sz="2400" dirty="0"/>
              <a:t> равно </a:t>
            </a:r>
            <a:r>
              <a:rPr lang="ru-RU" sz="2400" b="1" dirty="0"/>
              <a:t>y</a:t>
            </a:r>
            <a:r>
              <a:rPr lang="ru-RU" sz="2400" dirty="0"/>
              <a:t>, и в отношении </a:t>
            </a:r>
            <a:r>
              <a:rPr lang="en-US" sz="2400" b="1" dirty="0" smtClean="0"/>
              <a:t>R2</a:t>
            </a:r>
            <a:r>
              <a:rPr lang="ru-RU" sz="2400" b="1" dirty="0" smtClean="0"/>
              <a:t> </a:t>
            </a:r>
            <a:r>
              <a:rPr lang="ru-RU" sz="2400" dirty="0"/>
              <a:t>значение атрибута </a:t>
            </a:r>
            <a:r>
              <a:rPr lang="ru-RU" sz="2400" b="1" dirty="0"/>
              <a:t>Y</a:t>
            </a:r>
            <a:r>
              <a:rPr lang="ru-RU" sz="2400" dirty="0"/>
              <a:t> равно </a:t>
            </a:r>
            <a:r>
              <a:rPr lang="ru-RU" sz="2400" b="1" dirty="0"/>
              <a:t>y</a:t>
            </a:r>
            <a:r>
              <a:rPr lang="ru-RU" sz="2400" dirty="0"/>
              <a:t>, а атрибута </a:t>
            </a:r>
            <a:r>
              <a:rPr lang="ru-RU" sz="2400" b="1" dirty="0"/>
              <a:t>Z</a:t>
            </a:r>
            <a:r>
              <a:rPr lang="ru-RU" sz="2400" dirty="0"/>
              <a:t> равно </a:t>
            </a:r>
            <a:r>
              <a:rPr lang="ru-RU" sz="2400" b="1" dirty="0"/>
              <a:t>z</a:t>
            </a:r>
            <a:r>
              <a:rPr lang="ru-RU" sz="2400" dirty="0"/>
              <a:t>.</a:t>
            </a:r>
            <a:endParaRPr lang="ru-RU" sz="2400" dirty="0" smtClean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28" y="3117169"/>
            <a:ext cx="3097640" cy="1585459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163285" y="5814926"/>
            <a:ext cx="872490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/>
              <a:t>Если отношения </a:t>
            </a:r>
            <a:r>
              <a:rPr lang="en-US" sz="2400" b="1" dirty="0" smtClean="0"/>
              <a:t>R1</a:t>
            </a:r>
            <a:r>
              <a:rPr lang="ru-RU" sz="2400" dirty="0" smtClean="0"/>
              <a:t> </a:t>
            </a:r>
            <a:r>
              <a:rPr lang="ru-RU" sz="2400" dirty="0"/>
              <a:t>и </a:t>
            </a:r>
            <a:r>
              <a:rPr lang="en-US" sz="2400" b="1" dirty="0" smtClean="0"/>
              <a:t>R2</a:t>
            </a:r>
            <a:r>
              <a:rPr lang="ru-RU" sz="2400" dirty="0" smtClean="0"/>
              <a:t> </a:t>
            </a:r>
            <a:r>
              <a:rPr lang="ru-RU" sz="2400" dirty="0"/>
              <a:t>не имеют общих атрибутов, то </a:t>
            </a:r>
            <a:endParaRPr lang="en-US" sz="2400" dirty="0" smtClean="0"/>
          </a:p>
          <a:p>
            <a:r>
              <a:rPr lang="en-US" sz="2400" b="1" dirty="0" smtClean="0"/>
              <a:t>R3=R1</a:t>
            </a:r>
            <a:r>
              <a:rPr lang="ru-RU" sz="2400" b="1" dirty="0" smtClean="0"/>
              <a:t> </a:t>
            </a:r>
            <a:r>
              <a:rPr lang="ru-RU" sz="2400" b="1" dirty="0"/>
              <a:t>JOIN </a:t>
            </a:r>
            <a:r>
              <a:rPr lang="en-US" sz="2400" b="1" dirty="0" smtClean="0"/>
              <a:t>R2</a:t>
            </a:r>
            <a:r>
              <a:rPr lang="ru-RU" sz="2400" b="1" dirty="0" smtClean="0"/>
              <a:t> </a:t>
            </a:r>
            <a:r>
              <a:rPr lang="ru-RU" sz="2400" dirty="0"/>
              <a:t>эквивалентно </a:t>
            </a:r>
            <a:r>
              <a:rPr lang="en-US" sz="2400" b="1" dirty="0" smtClean="0"/>
              <a:t>R3=R1</a:t>
            </a:r>
            <a:r>
              <a:rPr lang="ru-RU" sz="2400" b="1" dirty="0" smtClean="0"/>
              <a:t>×</a:t>
            </a:r>
            <a:r>
              <a:rPr lang="en-US" sz="2400" b="1" dirty="0" smtClean="0"/>
              <a:t>R2</a:t>
            </a:r>
            <a:r>
              <a:rPr lang="ru-RU" sz="2400" dirty="0" smtClean="0"/>
              <a:t>.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27873571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9">
            <a:extLst>
              <a:ext uri="{FF2B5EF4-FFF2-40B4-BE49-F238E27FC236}">
                <a16:creationId xmlns:a16="http://schemas.microsoft.com/office/drawing/2014/main" xmlns="" id="{4C6D146A-8A1D-466F-95B0-D4B5B952F6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6444" y="974270"/>
            <a:ext cx="5334000" cy="656985"/>
          </a:xfrm>
        </p:spPr>
        <p:txBody>
          <a:bodyPr/>
          <a:lstStyle/>
          <a:p>
            <a:pPr algn="l"/>
            <a:r>
              <a:rPr lang="ru-RU" sz="4400" b="0" dirty="0"/>
              <a:t>Реляционная алгебра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163285" y="1582075"/>
            <a:ext cx="882287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  <a:tabLst>
                <a:tab pos="-1371600" algn="ctr"/>
              </a:tabLst>
            </a:pPr>
            <a:r>
              <a:rPr lang="ru-RU" sz="2800" b="1" i="1" dirty="0"/>
              <a:t>Операция </a:t>
            </a:r>
            <a:r>
              <a:rPr lang="ru-RU" sz="2800" b="1" i="1" dirty="0" smtClean="0"/>
              <a:t>естественное соединение</a:t>
            </a:r>
            <a:endParaRPr lang="ru-RU" sz="2400" dirty="0" smtClean="0"/>
          </a:p>
        </p:txBody>
      </p:sp>
      <p:pic>
        <p:nvPicPr>
          <p:cNvPr id="2050" name="Рисунок 9481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91" t="50797" r="33138" b="29774"/>
          <a:stretch>
            <a:fillRect/>
          </a:stretch>
        </p:blipFill>
        <p:spPr bwMode="auto">
          <a:xfrm>
            <a:off x="163285" y="2271525"/>
            <a:ext cx="7856108" cy="2549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9" name="Рисунок 9481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91" t="72256" r="33138" b="12605"/>
          <a:stretch>
            <a:fillRect/>
          </a:stretch>
        </p:blipFill>
        <p:spPr bwMode="auto">
          <a:xfrm>
            <a:off x="672194" y="4819115"/>
            <a:ext cx="7115972" cy="1799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3"/>
          <p:cNvSpPr>
            <a:spLocks noChangeArrowheads="1"/>
          </p:cNvSpPr>
          <p:nvPr/>
        </p:nvSpPr>
        <p:spPr bwMode="auto">
          <a:xfrm>
            <a:off x="672194" y="2342508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672194" y="4438008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4508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kumimoji="0" lang="ru-RU" altLang="ru-RU" sz="1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ru-RU" altLang="ru-RU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672194" y="5714358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68121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9">
            <a:extLst>
              <a:ext uri="{FF2B5EF4-FFF2-40B4-BE49-F238E27FC236}">
                <a16:creationId xmlns:a16="http://schemas.microsoft.com/office/drawing/2014/main" xmlns="" id="{4C6D146A-8A1D-466F-95B0-D4B5B952F6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6444" y="974270"/>
            <a:ext cx="5334000" cy="656985"/>
          </a:xfrm>
        </p:spPr>
        <p:txBody>
          <a:bodyPr/>
          <a:lstStyle/>
          <a:p>
            <a:pPr algn="l"/>
            <a:r>
              <a:rPr lang="ru-RU" sz="4400" b="0" dirty="0"/>
              <a:t>Реляционная алгебра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163285" y="1582075"/>
            <a:ext cx="882287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  <a:tabLst>
                <a:tab pos="-1371600" algn="ctr"/>
              </a:tabLst>
            </a:pPr>
            <a:r>
              <a:rPr lang="ru-RU" sz="2800" b="1" i="1" dirty="0"/>
              <a:t>Операция соединение по условию </a:t>
            </a:r>
            <a:r>
              <a:rPr lang="ru-RU" sz="2800" b="1" i="1" dirty="0" smtClean="0"/>
              <a:t>(</a:t>
            </a:r>
            <a:r>
              <a:rPr lang="el-GR" sz="2800" b="1" i="1" dirty="0" smtClean="0"/>
              <a:t>θ </a:t>
            </a:r>
            <a:r>
              <a:rPr lang="el-GR" sz="2800" b="1" i="1" dirty="0"/>
              <a:t>–  </a:t>
            </a:r>
            <a:r>
              <a:rPr lang="ru-RU" sz="2800" b="1" i="1" dirty="0" smtClean="0"/>
              <a:t>соединение)</a:t>
            </a:r>
            <a:endParaRPr lang="ru-RU" sz="2400" dirty="0" smtClean="0"/>
          </a:p>
        </p:txBody>
      </p:sp>
      <p:sp>
        <p:nvSpPr>
          <p:cNvPr id="4" name="Прямоугольник 3"/>
          <p:cNvSpPr/>
          <p:nvPr/>
        </p:nvSpPr>
        <p:spPr>
          <a:xfrm>
            <a:off x="3216729" y="2084108"/>
            <a:ext cx="5769427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l-GR" sz="2400" b="1" dirty="0" smtClean="0"/>
              <a:t>θ</a:t>
            </a:r>
            <a:r>
              <a:rPr lang="el-GR" sz="2400" b="1" i="1" dirty="0" smtClean="0"/>
              <a:t> –</a:t>
            </a:r>
            <a:r>
              <a:rPr lang="ru-RU" sz="2400" b="1" i="1" dirty="0" smtClean="0"/>
              <a:t>  соединением </a:t>
            </a:r>
            <a:r>
              <a:rPr lang="ru-RU" sz="2400" dirty="0" smtClean="0"/>
              <a:t>отношени</a:t>
            </a:r>
            <a:r>
              <a:rPr lang="ru-RU" sz="2400" dirty="0"/>
              <a:t>й</a:t>
            </a:r>
            <a:r>
              <a:rPr lang="ru-RU" sz="2400" dirty="0" smtClean="0"/>
              <a:t> </a:t>
            </a:r>
            <a:r>
              <a:rPr lang="en-US" sz="2400" b="1" dirty="0" smtClean="0"/>
              <a:t>R1</a:t>
            </a:r>
            <a:r>
              <a:rPr lang="ru-RU" sz="2400" dirty="0" smtClean="0"/>
              <a:t> по атрибуту </a:t>
            </a:r>
            <a:r>
              <a:rPr lang="ru-RU" sz="2400" b="1" dirty="0" smtClean="0"/>
              <a:t>X</a:t>
            </a:r>
            <a:r>
              <a:rPr lang="ru-RU" sz="2400" dirty="0" smtClean="0"/>
              <a:t> с </a:t>
            </a:r>
            <a:r>
              <a:rPr lang="en-US" sz="2400" b="1" dirty="0" smtClean="0"/>
              <a:t>R2</a:t>
            </a:r>
            <a:r>
              <a:rPr lang="ru-RU" sz="2400" dirty="0" smtClean="0"/>
              <a:t> по атрибуту </a:t>
            </a:r>
            <a:r>
              <a:rPr lang="ru-RU" sz="2400" b="1" dirty="0" smtClean="0"/>
              <a:t>Y</a:t>
            </a:r>
            <a:r>
              <a:rPr lang="ru-RU" sz="2400" dirty="0" smtClean="0"/>
              <a:t> называется результат вычисления выражения </a:t>
            </a:r>
            <a:r>
              <a:rPr lang="en-US" sz="2400" b="1" dirty="0" smtClean="0"/>
              <a:t>R3=</a:t>
            </a:r>
            <a:r>
              <a:rPr lang="ru-RU" sz="2400" b="1" dirty="0" smtClean="0"/>
              <a:t>(</a:t>
            </a:r>
            <a:r>
              <a:rPr lang="en-US" sz="2400" b="1" dirty="0" smtClean="0"/>
              <a:t>R1</a:t>
            </a:r>
            <a:r>
              <a:rPr lang="ru-RU" sz="2400" b="1" dirty="0" smtClean="0"/>
              <a:t>×</a:t>
            </a:r>
            <a:r>
              <a:rPr lang="en-US" sz="2400" b="1" dirty="0" smtClean="0"/>
              <a:t>R2</a:t>
            </a:r>
            <a:r>
              <a:rPr lang="ru-RU" sz="2400" b="1" dirty="0" smtClean="0"/>
              <a:t>) WHERE X θ Y</a:t>
            </a:r>
            <a:r>
              <a:rPr lang="ru-RU" sz="2400" dirty="0" smtClean="0"/>
              <a:t>, </a:t>
            </a:r>
          </a:p>
          <a:p>
            <a:r>
              <a:rPr lang="ru-RU" sz="2400" dirty="0" smtClean="0"/>
              <a:t>где </a:t>
            </a:r>
            <a:r>
              <a:rPr lang="en-US" sz="2400" dirty="0" smtClean="0"/>
              <a:t>R3 </a:t>
            </a:r>
            <a:r>
              <a:rPr lang="ru-RU" sz="2400" dirty="0" smtClean="0"/>
              <a:t>с </a:t>
            </a:r>
            <a:r>
              <a:rPr lang="ru-RU" sz="2400" dirty="0"/>
              <a:t>тем же заголовком, что и при декартовом произведении </a:t>
            </a:r>
            <a:r>
              <a:rPr lang="en-US" sz="2400" dirty="0" smtClean="0"/>
              <a:t>R1</a:t>
            </a:r>
            <a:r>
              <a:rPr lang="ru-RU" sz="2400" dirty="0" smtClean="0"/>
              <a:t> </a:t>
            </a:r>
            <a:r>
              <a:rPr lang="ru-RU" sz="2400" dirty="0"/>
              <a:t>и </a:t>
            </a:r>
            <a:r>
              <a:rPr lang="en-US" sz="2400" dirty="0" smtClean="0"/>
              <a:t>R2</a:t>
            </a:r>
            <a:r>
              <a:rPr lang="ru-RU" sz="2400" dirty="0" smtClean="0"/>
              <a:t>, </a:t>
            </a:r>
            <a:r>
              <a:rPr lang="ru-RU" sz="2400" dirty="0"/>
              <a:t>и с телом, содержащим множество кортежей </a:t>
            </a:r>
            <a:r>
              <a:rPr lang="ru-RU" sz="2400" b="1" dirty="0" smtClean="0"/>
              <a:t>t</a:t>
            </a:r>
            <a:r>
              <a:rPr lang="en-US" sz="2400" b="1" dirty="0" smtClean="0"/>
              <a:t> </a:t>
            </a:r>
            <a:r>
              <a:rPr lang="ru-RU" sz="2400" b="1" dirty="0" smtClean="0"/>
              <a:t>∈ </a:t>
            </a:r>
            <a:r>
              <a:rPr lang="en-US" sz="2400" b="1" dirty="0" smtClean="0"/>
              <a:t>R1</a:t>
            </a:r>
            <a:r>
              <a:rPr lang="ru-RU" sz="2400" b="1" dirty="0" smtClean="0"/>
              <a:t>×</a:t>
            </a:r>
            <a:r>
              <a:rPr lang="en-US" sz="2400" b="1" dirty="0" smtClean="0"/>
              <a:t>R2</a:t>
            </a:r>
            <a:r>
              <a:rPr lang="ru-RU" sz="2400" dirty="0" smtClean="0"/>
              <a:t>, </a:t>
            </a:r>
            <a:r>
              <a:rPr lang="ru-RU" sz="2400" dirty="0"/>
              <a:t>таких что вычисление условия </a:t>
            </a:r>
            <a:r>
              <a:rPr lang="en-US" sz="2400" dirty="0" smtClean="0"/>
              <a:t> </a:t>
            </a:r>
            <a:r>
              <a:rPr lang="ru-RU" sz="2400" b="1" dirty="0" smtClean="0"/>
              <a:t>X </a:t>
            </a:r>
            <a:r>
              <a:rPr lang="ru-RU" sz="2400" b="1" dirty="0"/>
              <a:t>θ Y </a:t>
            </a:r>
            <a:r>
              <a:rPr lang="ru-RU" sz="2400" dirty="0"/>
              <a:t>дает значение </a:t>
            </a:r>
            <a:r>
              <a:rPr lang="ru-RU" sz="2400" dirty="0" smtClean="0"/>
              <a:t>истина. 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987" y="3006724"/>
            <a:ext cx="3008213" cy="1539688"/>
          </a:xfrm>
          <a:prstGeom prst="rect">
            <a:avLst/>
          </a:prstGeom>
        </p:spPr>
      </p:pic>
      <p:sp>
        <p:nvSpPr>
          <p:cNvPr id="2" name="Прямоугольник 1"/>
          <p:cNvSpPr/>
          <p:nvPr/>
        </p:nvSpPr>
        <p:spPr>
          <a:xfrm>
            <a:off x="115987" y="5786735"/>
            <a:ext cx="887016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/>
              <a:t>Атрибуты X и Y должны быть определены на одном и том же домене, а оператор </a:t>
            </a:r>
            <a:r>
              <a:rPr lang="el-GR" sz="2400" dirty="0" smtClean="0"/>
              <a:t>θ</a:t>
            </a:r>
            <a:r>
              <a:rPr lang="ru-RU" sz="2400" dirty="0" smtClean="0"/>
              <a:t> должен </a:t>
            </a:r>
            <a:r>
              <a:rPr lang="ru-RU" sz="2400" dirty="0"/>
              <a:t>иметь смысл для этого домена.</a:t>
            </a:r>
            <a:r>
              <a:rPr lang="ru-RU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704655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План лекции</a:t>
            </a:r>
          </a:p>
        </p:txBody>
      </p:sp>
      <p:sp>
        <p:nvSpPr>
          <p:cNvPr id="5" name="Содержимое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Реляционная модель </a:t>
            </a:r>
            <a:r>
              <a:rPr lang="ru-RU" dirty="0" smtClean="0"/>
              <a:t>данных</a:t>
            </a:r>
          </a:p>
          <a:p>
            <a:r>
              <a:rPr lang="ru-RU" dirty="0"/>
              <a:t>Реляционная </a:t>
            </a:r>
            <a:r>
              <a:rPr lang="ru-RU" dirty="0" smtClean="0"/>
              <a:t>алгебра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95377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9">
            <a:extLst>
              <a:ext uri="{FF2B5EF4-FFF2-40B4-BE49-F238E27FC236}">
                <a16:creationId xmlns:a16="http://schemas.microsoft.com/office/drawing/2014/main" xmlns="" id="{4C6D146A-8A1D-466F-95B0-D4B5B952F6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6444" y="974270"/>
            <a:ext cx="5334000" cy="656985"/>
          </a:xfrm>
        </p:spPr>
        <p:txBody>
          <a:bodyPr/>
          <a:lstStyle/>
          <a:p>
            <a:pPr algn="l"/>
            <a:r>
              <a:rPr lang="ru-RU" sz="4400" b="0" dirty="0"/>
              <a:t>Реляционная алгебра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163285" y="1582075"/>
            <a:ext cx="882287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  <a:tabLst>
                <a:tab pos="-1371600" algn="ctr"/>
              </a:tabLst>
            </a:pPr>
            <a:r>
              <a:rPr lang="ru-RU" sz="2800" b="1" i="1" dirty="0"/>
              <a:t>Операция </a:t>
            </a:r>
            <a:r>
              <a:rPr lang="ru-RU" sz="2800" b="1" i="1" dirty="0" smtClean="0"/>
              <a:t>деления </a:t>
            </a:r>
            <a:endParaRPr lang="ru-RU" sz="2400" dirty="0" smtClean="0"/>
          </a:p>
        </p:txBody>
      </p:sp>
      <p:sp>
        <p:nvSpPr>
          <p:cNvPr id="4" name="Прямоугольник 3"/>
          <p:cNvSpPr/>
          <p:nvPr/>
        </p:nvSpPr>
        <p:spPr>
          <a:xfrm>
            <a:off x="3053444" y="2487330"/>
            <a:ext cx="5769427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i="1" dirty="0"/>
              <a:t>Делением отношений </a:t>
            </a:r>
            <a:r>
              <a:rPr lang="en-US" sz="2400" dirty="0" smtClean="0"/>
              <a:t>R1</a:t>
            </a:r>
            <a:r>
              <a:rPr lang="ru-RU" sz="2400" dirty="0" smtClean="0"/>
              <a:t>(Х</a:t>
            </a:r>
            <a:r>
              <a:rPr lang="ru-RU" sz="2400" dirty="0"/>
              <a:t>, Y) на </a:t>
            </a:r>
            <a:r>
              <a:rPr lang="en-US" sz="2400" dirty="0" smtClean="0"/>
              <a:t>R2</a:t>
            </a:r>
            <a:r>
              <a:rPr lang="ru-RU" sz="2400" dirty="0" smtClean="0"/>
              <a:t>(Y</a:t>
            </a:r>
            <a:r>
              <a:rPr lang="ru-RU" sz="2400" dirty="0"/>
              <a:t>) </a:t>
            </a:r>
            <a:r>
              <a:rPr lang="en-US" sz="2400" dirty="0" smtClean="0"/>
              <a:t>R3=</a:t>
            </a:r>
            <a:r>
              <a:rPr lang="ru-RU" sz="2400" dirty="0" smtClean="0"/>
              <a:t>(</a:t>
            </a:r>
            <a:r>
              <a:rPr lang="en-US" sz="2400" dirty="0" smtClean="0"/>
              <a:t>R1</a:t>
            </a:r>
            <a:r>
              <a:rPr lang="ru-RU" sz="2400" dirty="0" smtClean="0"/>
              <a:t>/</a:t>
            </a:r>
            <a:r>
              <a:rPr lang="en-US" sz="2400" dirty="0" smtClean="0"/>
              <a:t>R2</a:t>
            </a:r>
            <a:r>
              <a:rPr lang="ru-RU" sz="2400" dirty="0" smtClean="0"/>
              <a:t>) </a:t>
            </a:r>
            <a:r>
              <a:rPr lang="ru-RU" sz="2400" dirty="0"/>
              <a:t>называется отношение </a:t>
            </a:r>
            <a:r>
              <a:rPr lang="en-US" sz="2400" dirty="0" smtClean="0"/>
              <a:t>R3 </a:t>
            </a:r>
            <a:r>
              <a:rPr lang="ru-RU" sz="2400" dirty="0" smtClean="0"/>
              <a:t>с </a:t>
            </a:r>
            <a:r>
              <a:rPr lang="ru-RU" sz="2400" dirty="0"/>
              <a:t>заголовком {X} и телом, содержащим множество всех кортежей {</a:t>
            </a:r>
            <a:r>
              <a:rPr lang="ru-RU" sz="2400" dirty="0" err="1"/>
              <a:t>X:x</a:t>
            </a:r>
            <a:r>
              <a:rPr lang="ru-RU" sz="2400" dirty="0"/>
              <a:t>}, таких что существует кортеж </a:t>
            </a:r>
            <a:r>
              <a:rPr lang="ru-RU" sz="2400" dirty="0" smtClean="0"/>
              <a:t>{</a:t>
            </a:r>
            <a:r>
              <a:rPr lang="ru-RU" sz="2400" dirty="0" err="1"/>
              <a:t>X:x</a:t>
            </a:r>
            <a:r>
              <a:rPr lang="ru-RU" sz="2400" dirty="0"/>
              <a:t>, Y:y}, который принадлежит отношению </a:t>
            </a:r>
            <a:r>
              <a:rPr lang="en-US" sz="2400" dirty="0" smtClean="0"/>
              <a:t>R1</a:t>
            </a:r>
            <a:r>
              <a:rPr lang="ru-RU" sz="2400" dirty="0" smtClean="0"/>
              <a:t> </a:t>
            </a:r>
            <a:r>
              <a:rPr lang="ru-RU" sz="2400" dirty="0"/>
              <a:t>для всех кортежей {</a:t>
            </a:r>
            <a:r>
              <a:rPr lang="ru-RU" sz="2400" dirty="0" err="1"/>
              <a:t>Y:y</a:t>
            </a:r>
            <a:r>
              <a:rPr lang="ru-RU" sz="2400" dirty="0"/>
              <a:t>}, принадлежащих </a:t>
            </a:r>
            <a:r>
              <a:rPr lang="en-US" sz="2400" dirty="0" smtClean="0"/>
              <a:t>R2</a:t>
            </a:r>
            <a:r>
              <a:rPr lang="ru-RU" sz="2400" dirty="0" smtClean="0"/>
              <a:t>. </a:t>
            </a:r>
            <a:endParaRPr lang="ru-RU" sz="2400" dirty="0"/>
          </a:p>
        </p:txBody>
      </p:sp>
      <p:graphicFrame>
        <p:nvGraphicFramePr>
          <p:cNvPr id="6" name="Таблица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4523388"/>
              </p:ext>
            </p:extLst>
          </p:nvPr>
        </p:nvGraphicFramePr>
        <p:xfrm>
          <a:off x="386444" y="2922818"/>
          <a:ext cx="617855" cy="2341880"/>
        </p:xfrm>
        <a:graphic>
          <a:graphicData uri="http://schemas.openxmlformats.org/drawingml/2006/table">
            <a:tbl>
              <a:tblPr firstRow="1" firstCol="1" bandRow="1"/>
              <a:tblGrid>
                <a:gridCol w="287020">
                  <a:extLst>
                    <a:ext uri="{9D8B030D-6E8A-4147-A177-3AD203B41FA5}">
                      <a16:colId xmlns:a16="http://schemas.microsoft.com/office/drawing/2014/main" xmlns="" val="1959130183"/>
                    </a:ext>
                  </a:extLst>
                </a:gridCol>
                <a:gridCol w="330835">
                  <a:extLst>
                    <a:ext uri="{9D8B030D-6E8A-4147-A177-3AD203B41FA5}">
                      <a16:colId xmlns:a16="http://schemas.microsoft.com/office/drawing/2014/main" xmlns="" val="390769485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S1 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71120" marB="0">
                    <a:lnL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P1 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71120" marB="0">
                    <a:lnL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66956052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S1 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71120" marB="0">
                    <a:lnL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P2 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71120" marB="0">
                    <a:lnL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558902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S1 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71120" marB="0">
                    <a:lnL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P3 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71120" marB="0">
                    <a:lnL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645937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S1 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71120" marB="0">
                    <a:lnL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P4 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71120" marB="0">
                    <a:lnL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27221697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S2 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71120" marB="0">
                    <a:lnL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P1 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71120" marB="0">
                    <a:lnL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5245525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S2 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71120" marB="0">
                    <a:lnL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P2 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71120" marB="0">
                    <a:lnL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240360233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S2 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71120" marB="0">
                    <a:lnL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P3 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71120" marB="0">
                    <a:lnL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276528148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S2 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71120" marB="0">
                    <a:lnL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P4 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71120" marB="0">
                    <a:lnL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78343405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S3 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71120" marB="0">
                    <a:lnL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P1 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71120" marB="0">
                    <a:lnL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270731288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S3 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71120" marB="0">
                    <a:lnL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P2 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71120" marB="0">
                    <a:lnL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596594793"/>
                  </a:ext>
                </a:extLst>
              </a:tr>
            </a:tbl>
          </a:graphicData>
        </a:graphic>
      </p:graphicFrame>
      <p:graphicFrame>
        <p:nvGraphicFramePr>
          <p:cNvPr id="9" name="Таблица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2438335"/>
              </p:ext>
            </p:extLst>
          </p:nvPr>
        </p:nvGraphicFramePr>
        <p:xfrm>
          <a:off x="1401140" y="2944601"/>
          <a:ext cx="287020" cy="936752"/>
        </p:xfrm>
        <a:graphic>
          <a:graphicData uri="http://schemas.openxmlformats.org/drawingml/2006/table">
            <a:tbl>
              <a:tblPr firstRow="1" firstCol="1" bandRow="1"/>
              <a:tblGrid>
                <a:gridCol w="287020">
                  <a:extLst>
                    <a:ext uri="{9D8B030D-6E8A-4147-A177-3AD203B41FA5}">
                      <a16:colId xmlns:a16="http://schemas.microsoft.com/office/drawing/2014/main" xmlns="" val="3473114545"/>
                    </a:ext>
                  </a:extLst>
                </a:gridCol>
              </a:tblGrid>
              <a:tr h="224649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P1 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71120" marB="0">
                    <a:lnL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669560527"/>
                  </a:ext>
                </a:extLst>
              </a:tr>
              <a:tr h="224649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P2 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71120" marB="0">
                    <a:lnL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558902006"/>
                  </a:ext>
                </a:extLst>
              </a:tr>
              <a:tr h="224649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P3 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71120" marB="0">
                    <a:lnL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64593771"/>
                  </a:ext>
                </a:extLst>
              </a:tr>
              <a:tr h="224649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P4 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71120" marB="0">
                    <a:lnL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2722169754"/>
                  </a:ext>
                </a:extLst>
              </a:tr>
            </a:tbl>
          </a:graphicData>
        </a:graphic>
      </p:graphicFrame>
      <p:sp>
        <p:nvSpPr>
          <p:cNvPr id="8" name="Прямоугольник 7"/>
          <p:cNvSpPr/>
          <p:nvPr/>
        </p:nvSpPr>
        <p:spPr>
          <a:xfrm>
            <a:off x="1065502" y="2944601"/>
            <a:ext cx="2744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/>
              <a:t>/</a:t>
            </a:r>
          </a:p>
        </p:txBody>
      </p:sp>
      <p:sp>
        <p:nvSpPr>
          <p:cNvPr id="11" name="Прямоугольник 10"/>
          <p:cNvSpPr/>
          <p:nvPr/>
        </p:nvSpPr>
        <p:spPr>
          <a:xfrm>
            <a:off x="1722496" y="2977343"/>
            <a:ext cx="300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 smtClean="0"/>
              <a:t>=</a:t>
            </a:r>
            <a:endParaRPr lang="ru-RU" dirty="0"/>
          </a:p>
        </p:txBody>
      </p:sp>
      <p:graphicFrame>
        <p:nvGraphicFramePr>
          <p:cNvPr id="12" name="Таблица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2452772"/>
              </p:ext>
            </p:extLst>
          </p:nvPr>
        </p:nvGraphicFramePr>
        <p:xfrm>
          <a:off x="2048124" y="2946878"/>
          <a:ext cx="287020" cy="468376"/>
        </p:xfrm>
        <a:graphic>
          <a:graphicData uri="http://schemas.openxmlformats.org/drawingml/2006/table">
            <a:tbl>
              <a:tblPr firstRow="1" firstCol="1" bandRow="1"/>
              <a:tblGrid>
                <a:gridCol w="287020">
                  <a:extLst>
                    <a:ext uri="{9D8B030D-6E8A-4147-A177-3AD203B41FA5}">
                      <a16:colId xmlns:a16="http://schemas.microsoft.com/office/drawing/2014/main" xmlns="" val="3473114545"/>
                    </a:ext>
                  </a:extLst>
                </a:gridCol>
              </a:tblGrid>
              <a:tr h="224649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 smtClean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S1 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71120" marB="0">
                    <a:lnL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669560527"/>
                  </a:ext>
                </a:extLst>
              </a:tr>
              <a:tr h="224649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000" dirty="0" smtClean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S2 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71120" marB="0">
                    <a:lnL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65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558902006"/>
                  </a:ext>
                </a:extLst>
              </a:tr>
            </a:tbl>
          </a:graphicData>
        </a:graphic>
      </p:graphicFrame>
      <p:sp>
        <p:nvSpPr>
          <p:cNvPr id="13" name="Прямоугольник 12"/>
          <p:cNvSpPr/>
          <p:nvPr/>
        </p:nvSpPr>
        <p:spPr>
          <a:xfrm>
            <a:off x="386444" y="5596773"/>
            <a:ext cx="789214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/>
              <a:t>У операции реляционного деления два операнда - бинарное и унарное отношения. </a:t>
            </a:r>
          </a:p>
        </p:txBody>
      </p:sp>
    </p:spTree>
    <p:extLst>
      <p:ext uri="{BB962C8B-B14F-4D97-AF65-F5344CB8AC3E}">
        <p14:creationId xmlns:p14="http://schemas.microsoft.com/office/powerpoint/2010/main" val="391269179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9">
            <a:extLst>
              <a:ext uri="{FF2B5EF4-FFF2-40B4-BE49-F238E27FC236}">
                <a16:creationId xmlns:a16="http://schemas.microsoft.com/office/drawing/2014/main" xmlns="" id="{4C6D146A-8A1D-466F-95B0-D4B5B952F6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6444" y="974270"/>
            <a:ext cx="5334000" cy="656985"/>
          </a:xfrm>
        </p:spPr>
        <p:txBody>
          <a:bodyPr/>
          <a:lstStyle/>
          <a:p>
            <a:pPr algn="l"/>
            <a:r>
              <a:rPr lang="ru-RU" sz="4400" b="0" dirty="0"/>
              <a:t>Реляционная алгебра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163285" y="1582075"/>
            <a:ext cx="882287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  <a:tabLst>
                <a:tab pos="-1371600" algn="ctr"/>
              </a:tabLst>
            </a:pPr>
            <a:r>
              <a:rPr lang="ru-RU" sz="2800" b="1" i="1" dirty="0"/>
              <a:t>Операция </a:t>
            </a:r>
            <a:r>
              <a:rPr lang="ru-RU" sz="2800" b="1" i="1" dirty="0" smtClean="0"/>
              <a:t>деления </a:t>
            </a:r>
            <a:endParaRPr lang="ru-RU" sz="2400" dirty="0" smtClean="0"/>
          </a:p>
        </p:txBody>
      </p:sp>
      <p:pic>
        <p:nvPicPr>
          <p:cNvPr id="3075" name="Рисунок 94819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444" t="26228" r="40994" b="48688"/>
          <a:stretch>
            <a:fillRect/>
          </a:stretch>
        </p:blipFill>
        <p:spPr bwMode="auto">
          <a:xfrm>
            <a:off x="163285" y="2105295"/>
            <a:ext cx="3846575" cy="2720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Рисунок 9482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132" t="51028" r="43880" b="34435"/>
          <a:stretch>
            <a:fillRect/>
          </a:stretch>
        </p:blipFill>
        <p:spPr bwMode="auto">
          <a:xfrm>
            <a:off x="3822584" y="2239060"/>
            <a:ext cx="3299244" cy="2077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3" name="Рисунок 9482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444" t="66422" r="43719" b="21606"/>
          <a:stretch>
            <a:fillRect/>
          </a:stretch>
        </p:blipFill>
        <p:spPr bwMode="auto">
          <a:xfrm>
            <a:off x="4009859" y="4481454"/>
            <a:ext cx="4517011" cy="1789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4"/>
          <p:cNvSpPr>
            <a:spLocks noChangeArrowheads="1"/>
          </p:cNvSpPr>
          <p:nvPr/>
        </p:nvSpPr>
        <p:spPr bwMode="auto">
          <a:xfrm>
            <a:off x="667820" y="2404152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176770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5BE26A0-0BD0-4F5C-8BB0-2037957471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015" y="1990845"/>
            <a:ext cx="7886700" cy="1211604"/>
          </a:xfrm>
        </p:spPr>
        <p:txBody>
          <a:bodyPr/>
          <a:lstStyle/>
          <a:p>
            <a:r>
              <a:rPr lang="ru-RU" dirty="0"/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21597619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11892" y="1000052"/>
            <a:ext cx="8229600" cy="768878"/>
          </a:xfrm>
        </p:spPr>
        <p:txBody>
          <a:bodyPr/>
          <a:lstStyle/>
          <a:p>
            <a:r>
              <a:rPr lang="ru-RU" dirty="0"/>
              <a:t>Реляционная модель </a:t>
            </a:r>
            <a:r>
              <a:rPr lang="ru-RU" dirty="0" smtClean="0"/>
              <a:t>данных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2167" y="1969232"/>
            <a:ext cx="8497919" cy="3814604"/>
          </a:xfrm>
        </p:spPr>
        <p:txBody>
          <a:bodyPr/>
          <a:lstStyle/>
          <a:p>
            <a:pPr marL="0" indent="0">
              <a:buNone/>
            </a:pPr>
            <a:r>
              <a:rPr lang="ru-RU" sz="2400" b="1" i="1" dirty="0">
                <a:ea typeface="Times New Roman" panose="02020603050405020304" pitchFamily="18" charset="0"/>
              </a:rPr>
              <a:t>Реляционная </a:t>
            </a:r>
            <a:r>
              <a:rPr lang="ru-RU" sz="2400" b="1" i="1" dirty="0" smtClean="0">
                <a:ea typeface="Times New Roman" panose="02020603050405020304" pitchFamily="18" charset="0"/>
              </a:rPr>
              <a:t>БД</a:t>
            </a:r>
            <a:r>
              <a:rPr lang="ru-RU" sz="2400" dirty="0" smtClean="0">
                <a:ea typeface="Times New Roman" panose="02020603050405020304" pitchFamily="18" charset="0"/>
              </a:rPr>
              <a:t> </a:t>
            </a:r>
            <a:r>
              <a:rPr lang="ru-RU" sz="2400" dirty="0">
                <a:ea typeface="Times New Roman" panose="02020603050405020304" pitchFamily="18" charset="0"/>
              </a:rPr>
              <a:t>- база данных, организованная в виде набора отношений ее компонентов</a:t>
            </a:r>
            <a:r>
              <a:rPr lang="ru-RU" sz="2400" dirty="0" smtClean="0">
                <a:ea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r>
              <a:rPr lang="ru-RU" sz="2400" b="1" i="1" dirty="0" smtClean="0">
                <a:ea typeface="Times New Roman" panose="02020603050405020304" pitchFamily="18" charset="0"/>
              </a:rPr>
              <a:t>Реляционная </a:t>
            </a:r>
            <a:r>
              <a:rPr lang="ru-RU" sz="2400" b="1" i="1" dirty="0">
                <a:ea typeface="Times New Roman" panose="02020603050405020304" pitchFamily="18" charset="0"/>
              </a:rPr>
              <a:t>БД</a:t>
            </a:r>
            <a:r>
              <a:rPr lang="ru-RU" sz="2400" dirty="0">
                <a:ea typeface="Times New Roman" panose="02020603050405020304" pitchFamily="18" charset="0"/>
              </a:rPr>
              <a:t> </a:t>
            </a:r>
            <a:r>
              <a:rPr lang="ru-RU" sz="2400" dirty="0" smtClean="0">
                <a:ea typeface="Times New Roman" panose="02020603050405020304" pitchFamily="18" charset="0"/>
              </a:rPr>
              <a:t>- связанная </a:t>
            </a:r>
            <a:r>
              <a:rPr lang="ru-RU" sz="2400" dirty="0">
                <a:ea typeface="Times New Roman" panose="02020603050405020304" pitchFamily="18" charset="0"/>
              </a:rPr>
              <a:t>между собой совокупность </a:t>
            </a:r>
            <a:r>
              <a:rPr lang="ru-RU" sz="2400" dirty="0" smtClean="0">
                <a:ea typeface="Times New Roman" panose="02020603050405020304" pitchFamily="18" charset="0"/>
              </a:rPr>
              <a:t>таблиц, где: </a:t>
            </a:r>
          </a:p>
          <a:p>
            <a:r>
              <a:rPr lang="ru-RU" sz="2400" b="1" i="1" dirty="0" smtClean="0">
                <a:ea typeface="Times New Roman" panose="02020603050405020304" pitchFamily="18" charset="0"/>
              </a:rPr>
              <a:t>таблица </a:t>
            </a:r>
            <a:r>
              <a:rPr lang="ru-RU" sz="2400" b="1" i="1" dirty="0">
                <a:ea typeface="Times New Roman" panose="02020603050405020304" pitchFamily="18" charset="0"/>
              </a:rPr>
              <a:t>(</a:t>
            </a:r>
            <a:r>
              <a:rPr lang="ru-RU" sz="2400" b="1" i="1" dirty="0" smtClean="0">
                <a:ea typeface="Times New Roman" panose="02020603050405020304" pitchFamily="18" charset="0"/>
              </a:rPr>
              <a:t>отношение) </a:t>
            </a:r>
            <a:r>
              <a:rPr lang="ru-RU" sz="2400" dirty="0" smtClean="0">
                <a:ea typeface="Times New Roman" panose="02020603050405020304" pitchFamily="18" charset="0"/>
              </a:rPr>
              <a:t>- совокупность </a:t>
            </a:r>
            <a:r>
              <a:rPr lang="ru-RU" sz="2400" dirty="0">
                <a:ea typeface="Times New Roman" panose="02020603050405020304" pitchFamily="18" charset="0"/>
              </a:rPr>
              <a:t>строк и </a:t>
            </a:r>
            <a:r>
              <a:rPr lang="ru-RU" sz="2400" dirty="0" smtClean="0">
                <a:ea typeface="Times New Roman" panose="02020603050405020304" pitchFamily="18" charset="0"/>
              </a:rPr>
              <a:t>столбцов; </a:t>
            </a:r>
          </a:p>
          <a:p>
            <a:r>
              <a:rPr lang="ru-RU" sz="2400" b="1" i="1" dirty="0" smtClean="0">
                <a:ea typeface="Times New Roman" panose="02020603050405020304" pitchFamily="18" charset="0"/>
                <a:cs typeface="Times New Roman" panose="02020603050405020304" pitchFamily="18" charset="0"/>
              </a:rPr>
              <a:t>строки </a:t>
            </a:r>
            <a:r>
              <a:rPr lang="ru-RU" sz="2400" b="1" i="1" dirty="0"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ru-RU" sz="2400" b="1" i="1" dirty="0" smtClean="0">
                <a:ea typeface="Times New Roman" panose="02020603050405020304" pitchFamily="18" charset="0"/>
                <a:cs typeface="Times New Roman" panose="02020603050405020304" pitchFamily="18" charset="0"/>
              </a:rPr>
              <a:t>кортежи/записи)</a:t>
            </a:r>
            <a:r>
              <a:rPr lang="ru-RU" sz="2400" dirty="0" smtClean="0">
                <a:ea typeface="Times New Roman" panose="02020603050405020304" pitchFamily="18" charset="0"/>
                <a:cs typeface="Times New Roman" panose="02020603050405020304" pitchFamily="18" charset="0"/>
              </a:rPr>
              <a:t> - экземпляры </a:t>
            </a:r>
            <a:r>
              <a:rPr lang="ru-RU" sz="2400" dirty="0">
                <a:ea typeface="Times New Roman" panose="02020603050405020304" pitchFamily="18" charset="0"/>
                <a:cs typeface="Times New Roman" panose="02020603050405020304" pitchFamily="18" charset="0"/>
              </a:rPr>
              <a:t>объекта, </a:t>
            </a:r>
            <a:r>
              <a:rPr lang="ru-RU" sz="2400" dirty="0" smtClean="0">
                <a:ea typeface="Times New Roman" panose="02020603050405020304" pitchFamily="18" charset="0"/>
                <a:cs typeface="Times New Roman" panose="02020603050405020304" pitchFamily="18" charset="0"/>
              </a:rPr>
              <a:t>конкретное событие </a:t>
            </a:r>
            <a:r>
              <a:rPr lang="ru-RU" sz="2400" dirty="0">
                <a:ea typeface="Times New Roman" panose="02020603050405020304" pitchFamily="18" charset="0"/>
                <a:cs typeface="Times New Roman" panose="02020603050405020304" pitchFamily="18" charset="0"/>
              </a:rPr>
              <a:t>или </a:t>
            </a:r>
            <a:r>
              <a:rPr lang="ru-RU" sz="2400" dirty="0" smtClean="0">
                <a:ea typeface="Times New Roman" panose="02020603050405020304" pitchFamily="18" charset="0"/>
                <a:cs typeface="Times New Roman" panose="02020603050405020304" pitchFamily="18" charset="0"/>
              </a:rPr>
              <a:t>явление;  </a:t>
            </a:r>
          </a:p>
          <a:p>
            <a:r>
              <a:rPr lang="ru-RU" sz="2400" b="1" i="1" dirty="0" smtClean="0">
                <a:ea typeface="Times New Roman" panose="02020603050405020304" pitchFamily="18" charset="0"/>
                <a:cs typeface="Times New Roman" panose="02020603050405020304" pitchFamily="18" charset="0"/>
              </a:rPr>
              <a:t>столбцы </a:t>
            </a:r>
            <a:r>
              <a:rPr lang="ru-RU" sz="2400" b="1" i="1" dirty="0"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ru-RU" sz="2400" b="1" i="1" dirty="0" smtClean="0">
                <a:ea typeface="Times New Roman" panose="02020603050405020304" pitchFamily="18" charset="0"/>
                <a:cs typeface="Times New Roman" panose="02020603050405020304" pitchFamily="18" charset="0"/>
              </a:rPr>
              <a:t>атрибуты / домены / </a:t>
            </a:r>
            <a:r>
              <a:rPr lang="ru-RU" sz="2400" b="1" i="1" dirty="0">
                <a:ea typeface="Times New Roman" panose="02020603050405020304" pitchFamily="18" charset="0"/>
                <a:cs typeface="Times New Roman" panose="02020603050405020304" pitchFamily="18" charset="0"/>
              </a:rPr>
              <a:t>поля)</a:t>
            </a:r>
            <a:r>
              <a:rPr lang="ru-RU" sz="2400" dirty="0" smtClean="0"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>
                <a:ea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ru-RU" sz="2400" dirty="0" smtClean="0">
                <a:ea typeface="Times New Roman" panose="02020603050405020304" pitchFamily="18" charset="0"/>
                <a:cs typeface="Times New Roman" panose="02020603050405020304" pitchFamily="18" charset="0"/>
              </a:rPr>
              <a:t>признаки, характеристики, параметры </a:t>
            </a:r>
            <a:r>
              <a:rPr lang="ru-RU" sz="2400" dirty="0">
                <a:ea typeface="Times New Roman" panose="02020603050405020304" pitchFamily="18" charset="0"/>
                <a:cs typeface="Times New Roman" panose="02020603050405020304" pitchFamily="18" charset="0"/>
              </a:rPr>
              <a:t>объекта, события, явления.</a:t>
            </a:r>
            <a:endParaRPr lang="ru-RU" sz="18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ru-RU" sz="2400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646783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Базовые понятия реляционной модели данных</a:t>
            </a:r>
            <a:endParaRPr lang="ru-RU" dirty="0"/>
          </a:p>
        </p:txBody>
      </p:sp>
      <p:pic>
        <p:nvPicPr>
          <p:cNvPr id="5" name="Рисунок 4"/>
          <p:cNvPicPr/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 l="33191" t="37629" r="33618" b="35324"/>
          <a:stretch/>
        </p:blipFill>
        <p:spPr bwMode="auto">
          <a:xfrm>
            <a:off x="322083" y="2630546"/>
            <a:ext cx="8452047" cy="380107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9634209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/>
          <p:cNvSpPr/>
          <p:nvPr/>
        </p:nvSpPr>
        <p:spPr>
          <a:xfrm>
            <a:off x="512655" y="1708314"/>
            <a:ext cx="534825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800" b="1" i="1" dirty="0"/>
              <a:t>Свойства </a:t>
            </a:r>
            <a:r>
              <a:rPr lang="ru-RU" sz="2800" b="1" i="1" dirty="0" smtClean="0"/>
              <a:t>реляционных таблиц:</a:t>
            </a:r>
            <a:endParaRPr lang="ru-RU" sz="2800" b="1" i="1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962180"/>
            <a:ext cx="8229600" cy="752320"/>
          </a:xfrm>
        </p:spPr>
        <p:txBody>
          <a:bodyPr/>
          <a:lstStyle/>
          <a:p>
            <a:r>
              <a:rPr lang="ru-RU" dirty="0">
                <a:solidFill>
                  <a:prstClr val="black"/>
                </a:solidFill>
              </a:rPr>
              <a:t>Реляционная модель данных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2231534"/>
            <a:ext cx="8545285" cy="2971837"/>
          </a:xfrm>
        </p:spPr>
        <p:txBody>
          <a:bodyPr/>
          <a:lstStyle/>
          <a:p>
            <a:pPr lvl="0">
              <a:spcBef>
                <a:spcPts val="600"/>
              </a:spcBef>
            </a:pPr>
            <a:r>
              <a:rPr lang="ru-RU" sz="2400" dirty="0"/>
              <a:t>каждый элемент таблицы - один элемент данных;</a:t>
            </a:r>
          </a:p>
          <a:p>
            <a:pPr lvl="0">
              <a:spcBef>
                <a:spcPts val="600"/>
              </a:spcBef>
            </a:pPr>
            <a:r>
              <a:rPr lang="ru-RU" sz="2400" dirty="0"/>
              <a:t>все столбцы в таблице однородные, т.е. все элементы в столбце имеют одинаковый тип (числовой, символьный и т.д.) и длину;</a:t>
            </a:r>
          </a:p>
          <a:p>
            <a:pPr lvl="0">
              <a:spcBef>
                <a:spcPts val="600"/>
              </a:spcBef>
            </a:pPr>
            <a:r>
              <a:rPr lang="ru-RU" sz="2400" dirty="0"/>
              <a:t>каждый столбец имеет уникальное имя;</a:t>
            </a:r>
          </a:p>
          <a:p>
            <a:pPr lvl="0">
              <a:spcBef>
                <a:spcPts val="600"/>
              </a:spcBef>
            </a:pPr>
            <a:r>
              <a:rPr lang="ru-RU" sz="2400" dirty="0"/>
              <a:t>одинаковые строки в таблице отсутствуют;</a:t>
            </a:r>
          </a:p>
          <a:p>
            <a:pPr lvl="0">
              <a:spcBef>
                <a:spcPts val="600"/>
              </a:spcBef>
            </a:pPr>
            <a:r>
              <a:rPr lang="ru-RU" sz="2400" dirty="0"/>
              <a:t>порядок следования строк и столбцов может быть произвольным.</a:t>
            </a:r>
          </a:p>
        </p:txBody>
      </p:sp>
      <p:graphicFrame>
        <p:nvGraphicFramePr>
          <p:cNvPr id="4" name="Таблица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6247773"/>
              </p:ext>
            </p:extLst>
          </p:nvPr>
        </p:nvGraphicFramePr>
        <p:xfrm>
          <a:off x="1317217" y="5271689"/>
          <a:ext cx="5760720" cy="117424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70305">
                  <a:extLst>
                    <a:ext uri="{9D8B030D-6E8A-4147-A177-3AD203B41FA5}">
                      <a16:colId xmlns:a16="http://schemas.microsoft.com/office/drawing/2014/main" xmlns="" val="2670750995"/>
                    </a:ext>
                  </a:extLst>
                </a:gridCol>
                <a:gridCol w="1260475">
                  <a:extLst>
                    <a:ext uri="{9D8B030D-6E8A-4147-A177-3AD203B41FA5}">
                      <a16:colId xmlns:a16="http://schemas.microsoft.com/office/drawing/2014/main" xmlns="" val="2638242435"/>
                    </a:ext>
                  </a:extLst>
                </a:gridCol>
                <a:gridCol w="1169670">
                  <a:extLst>
                    <a:ext uri="{9D8B030D-6E8A-4147-A177-3AD203B41FA5}">
                      <a16:colId xmlns:a16="http://schemas.microsoft.com/office/drawing/2014/main" xmlns="" val="4195282806"/>
                    </a:ext>
                  </a:extLst>
                </a:gridCol>
                <a:gridCol w="900430">
                  <a:extLst>
                    <a:ext uri="{9D8B030D-6E8A-4147-A177-3AD203B41FA5}">
                      <a16:colId xmlns:a16="http://schemas.microsoft.com/office/drawing/2014/main" xmlns="" val="1378924540"/>
                    </a:ext>
                  </a:extLst>
                </a:gridCol>
                <a:gridCol w="1259840">
                  <a:extLst>
                    <a:ext uri="{9D8B030D-6E8A-4147-A177-3AD203B41FA5}">
                      <a16:colId xmlns:a16="http://schemas.microsoft.com/office/drawing/2014/main" xmlns="" val="146984945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 b="1" dirty="0">
                          <a:effectLst/>
                        </a:rPr>
                        <a:t>№ пропуска</a:t>
                      </a:r>
                      <a:endParaRPr lang="ru-RU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 b="1" dirty="0">
                          <a:effectLst/>
                        </a:rPr>
                        <a:t>ФИО</a:t>
                      </a:r>
                      <a:endParaRPr lang="ru-RU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 b="1" dirty="0">
                          <a:effectLst/>
                        </a:rPr>
                        <a:t>Должность</a:t>
                      </a:r>
                      <a:endParaRPr lang="ru-RU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 b="1">
                          <a:effectLst/>
                        </a:rPr>
                        <a:t>Отдел</a:t>
                      </a:r>
                      <a:endParaRPr lang="ru-RU" sz="11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 b="1" dirty="0">
                          <a:effectLst/>
                        </a:rPr>
                        <a:t>Год </a:t>
                      </a:r>
                      <a:r>
                        <a:rPr lang="ru-RU" sz="1200" b="1" dirty="0" err="1">
                          <a:effectLst/>
                        </a:rPr>
                        <a:t>рожд</a:t>
                      </a:r>
                      <a:r>
                        <a:rPr lang="ru-RU" sz="1200" b="1" dirty="0">
                          <a:effectLst/>
                        </a:rPr>
                        <a:t>.</a:t>
                      </a:r>
                      <a:endParaRPr lang="ru-RU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/>
                </a:tc>
                <a:extLst>
                  <a:ext uri="{0D108BD9-81ED-4DB2-BD59-A6C34878D82A}">
                    <a16:rowId xmlns:a16="http://schemas.microsoft.com/office/drawing/2014/main" xmlns="" val="375858279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</a:rPr>
                        <a:t>111222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>
                          <a:effectLst/>
                        </a:rPr>
                        <a:t>Иванов И.И.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>
                          <a:effectLst/>
                        </a:rPr>
                        <a:t>нач. отдела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>
                          <a:effectLst/>
                        </a:rPr>
                        <a:t>122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 smtClean="0">
                          <a:effectLst/>
                        </a:rPr>
                        <a:t>1973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/>
                </a:tc>
                <a:extLst>
                  <a:ext uri="{0D108BD9-81ED-4DB2-BD59-A6C34878D82A}">
                    <a16:rowId xmlns:a16="http://schemas.microsoft.com/office/drawing/2014/main" xmlns="" val="13320122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</a:rPr>
                        <a:t>333444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</a:rPr>
                        <a:t>Петров П.П.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</a:rPr>
                        <a:t>диспетчер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</a:rPr>
                        <a:t>122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 smtClean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1986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/>
                </a:tc>
                <a:extLst>
                  <a:ext uri="{0D108BD9-81ED-4DB2-BD59-A6C34878D82A}">
                    <a16:rowId xmlns:a16="http://schemas.microsoft.com/office/drawing/2014/main" xmlns="" val="16170641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</a:rPr>
                        <a:t>234567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</a:rPr>
                        <a:t>Сидоров С.С.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</a:rPr>
                        <a:t>наладчик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</a:rPr>
                        <a:t>118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 smtClean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1991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/>
                </a:tc>
                <a:extLst>
                  <a:ext uri="{0D108BD9-81ED-4DB2-BD59-A6C34878D82A}">
                    <a16:rowId xmlns:a16="http://schemas.microsoft.com/office/drawing/2014/main" xmlns="" val="675658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</a:rPr>
                        <a:t>101010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</a:rPr>
                        <a:t>Петраков А.И.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</a:rPr>
                        <a:t>кладовщик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</a:rPr>
                        <a:t>118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 smtClean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1990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/>
                </a:tc>
                <a:extLst>
                  <a:ext uri="{0D108BD9-81ED-4DB2-BD59-A6C34878D82A}">
                    <a16:rowId xmlns:a16="http://schemas.microsoft.com/office/drawing/2014/main" xmlns="" val="30290985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</a:rPr>
                        <a:t>202020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</a:rPr>
                        <a:t>Мамукин М.М.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</a:rPr>
                        <a:t>инженер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</a:rPr>
                        <a:t>196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 smtClean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1988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/>
                </a:tc>
                <a:extLst>
                  <a:ext uri="{0D108BD9-81ED-4DB2-BD59-A6C34878D82A}">
                    <a16:rowId xmlns:a16="http://schemas.microsoft.com/office/drawing/2014/main" xmlns="" val="11028341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80106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973065"/>
            <a:ext cx="8229600" cy="692450"/>
          </a:xfrm>
        </p:spPr>
        <p:txBody>
          <a:bodyPr/>
          <a:lstStyle/>
          <a:p>
            <a:r>
              <a:rPr lang="ru-RU" dirty="0">
                <a:solidFill>
                  <a:prstClr val="black"/>
                </a:solidFill>
              </a:rPr>
              <a:t>Реляционная модель данных</a:t>
            </a:r>
          </a:p>
        </p:txBody>
      </p:sp>
      <p:sp>
        <p:nvSpPr>
          <p:cNvPr id="6" name="Прямоугольник 5"/>
          <p:cNvSpPr/>
          <p:nvPr/>
        </p:nvSpPr>
        <p:spPr>
          <a:xfrm>
            <a:off x="457200" y="1614683"/>
            <a:ext cx="832821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i="1" dirty="0"/>
              <a:t>Пример реляционной таблицы</a:t>
            </a:r>
          </a:p>
        </p:txBody>
      </p:sp>
      <p:graphicFrame>
        <p:nvGraphicFramePr>
          <p:cNvPr id="4" name="Таблица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7532362"/>
              </p:ext>
            </p:extLst>
          </p:nvPr>
        </p:nvGraphicFramePr>
        <p:xfrm>
          <a:off x="1713410" y="2190535"/>
          <a:ext cx="5760720" cy="1174242"/>
        </p:xfrm>
        <a:graphic>
          <a:graphicData uri="http://schemas.openxmlformats.org/drawingml/2006/table">
            <a:tbl>
              <a:tblPr/>
              <a:tblGrid>
                <a:gridCol w="1170305">
                  <a:extLst>
                    <a:ext uri="{9D8B030D-6E8A-4147-A177-3AD203B41FA5}">
                      <a16:colId xmlns:a16="http://schemas.microsoft.com/office/drawing/2014/main" xmlns="" val="3428877176"/>
                    </a:ext>
                  </a:extLst>
                </a:gridCol>
                <a:gridCol w="1260475">
                  <a:extLst>
                    <a:ext uri="{9D8B030D-6E8A-4147-A177-3AD203B41FA5}">
                      <a16:colId xmlns:a16="http://schemas.microsoft.com/office/drawing/2014/main" xmlns="" val="1000838452"/>
                    </a:ext>
                  </a:extLst>
                </a:gridCol>
                <a:gridCol w="1169670">
                  <a:extLst>
                    <a:ext uri="{9D8B030D-6E8A-4147-A177-3AD203B41FA5}">
                      <a16:colId xmlns:a16="http://schemas.microsoft.com/office/drawing/2014/main" xmlns="" val="3747527003"/>
                    </a:ext>
                  </a:extLst>
                </a:gridCol>
                <a:gridCol w="900430">
                  <a:extLst>
                    <a:ext uri="{9D8B030D-6E8A-4147-A177-3AD203B41FA5}">
                      <a16:colId xmlns:a16="http://schemas.microsoft.com/office/drawing/2014/main" xmlns="" val="41888102"/>
                    </a:ext>
                  </a:extLst>
                </a:gridCol>
                <a:gridCol w="1259840">
                  <a:extLst>
                    <a:ext uri="{9D8B030D-6E8A-4147-A177-3AD203B41FA5}">
                      <a16:colId xmlns:a16="http://schemas.microsoft.com/office/drawing/2014/main" xmlns="" val="164153811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 b="1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№ пропуска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 b="1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ФИО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 b="1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Должность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 b="1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Отдел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 b="1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Год </a:t>
                      </a:r>
                      <a:r>
                        <a:rPr lang="ru-RU" sz="1200" b="1" dirty="0" smtClean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рождения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4375487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111222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Иванов И.И.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нач. отдела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 smtClean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 smtClean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1973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62280754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333444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Петров П.П.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диспетчер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 smtClean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 smtClean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1986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1658549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234567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Сидоров С.С.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100" dirty="0" smtClean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инженер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 smtClean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 smtClean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1991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8384217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101010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Петраков А.И.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100" dirty="0" smtClean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инженер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 smtClean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 smtClean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1990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283957003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202020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Мамукин М.М.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 smtClean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наладчик 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 smtClean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19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 smtClean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1988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35965956"/>
                  </a:ext>
                </a:extLst>
              </a:tr>
            </a:tbl>
          </a:graphicData>
        </a:graphic>
      </p:graphicFrame>
      <p:sp>
        <p:nvSpPr>
          <p:cNvPr id="7" name="Прямоугольник 6"/>
          <p:cNvSpPr/>
          <p:nvPr/>
        </p:nvSpPr>
        <p:spPr>
          <a:xfrm>
            <a:off x="332013" y="3478964"/>
            <a:ext cx="852351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i="1" dirty="0" smtClean="0"/>
              <a:t>Первичный ключ</a:t>
            </a:r>
            <a:r>
              <a:rPr lang="ru-RU" sz="2400" dirty="0" smtClean="0"/>
              <a:t> - </a:t>
            </a:r>
            <a:r>
              <a:rPr lang="ru-RU" sz="2400" dirty="0"/>
              <a:t>поле или набор полей, однозначно идентифицирующий запись. </a:t>
            </a:r>
            <a:endParaRPr lang="ru-RU" sz="2400" dirty="0" smtClean="0"/>
          </a:p>
          <a:p>
            <a:r>
              <a:rPr lang="ru-RU" sz="2400" b="1" i="1" dirty="0"/>
              <a:t>Первичный ключ</a:t>
            </a:r>
            <a:r>
              <a:rPr lang="ru-RU" sz="2400" dirty="0"/>
              <a:t> </a:t>
            </a:r>
            <a:r>
              <a:rPr lang="ru-RU" sz="2400" dirty="0" smtClean="0"/>
              <a:t>– уникален и минимально достаточен.</a:t>
            </a:r>
            <a:endParaRPr lang="ru-RU" sz="2400" dirty="0"/>
          </a:p>
        </p:txBody>
      </p:sp>
      <p:graphicFrame>
        <p:nvGraphicFramePr>
          <p:cNvPr id="8" name="Таблица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5709585"/>
              </p:ext>
            </p:extLst>
          </p:nvPr>
        </p:nvGraphicFramePr>
        <p:xfrm>
          <a:off x="1713410" y="5399444"/>
          <a:ext cx="5669280" cy="438912"/>
        </p:xfrm>
        <a:graphic>
          <a:graphicData uri="http://schemas.openxmlformats.org/drawingml/2006/table">
            <a:tbl>
              <a:tblPr/>
              <a:tblGrid>
                <a:gridCol w="450215">
                  <a:extLst>
                    <a:ext uri="{9D8B030D-6E8A-4147-A177-3AD203B41FA5}">
                      <a16:colId xmlns:a16="http://schemas.microsoft.com/office/drawing/2014/main" xmlns="" val="105983687"/>
                    </a:ext>
                  </a:extLst>
                </a:gridCol>
                <a:gridCol w="1076325">
                  <a:extLst>
                    <a:ext uri="{9D8B030D-6E8A-4147-A177-3AD203B41FA5}">
                      <a16:colId xmlns:a16="http://schemas.microsoft.com/office/drawing/2014/main" xmlns="" val="2099840917"/>
                    </a:ext>
                  </a:extLst>
                </a:gridCol>
                <a:gridCol w="1438275">
                  <a:extLst>
                    <a:ext uri="{9D8B030D-6E8A-4147-A177-3AD203B41FA5}">
                      <a16:colId xmlns:a16="http://schemas.microsoft.com/office/drawing/2014/main" xmlns="" val="3498215463"/>
                    </a:ext>
                  </a:extLst>
                </a:gridCol>
                <a:gridCol w="989965">
                  <a:extLst>
                    <a:ext uri="{9D8B030D-6E8A-4147-A177-3AD203B41FA5}">
                      <a16:colId xmlns:a16="http://schemas.microsoft.com/office/drawing/2014/main" xmlns="" val="685002310"/>
                    </a:ext>
                  </a:extLst>
                </a:gridCol>
                <a:gridCol w="723900">
                  <a:extLst>
                    <a:ext uri="{9D8B030D-6E8A-4147-A177-3AD203B41FA5}">
                      <a16:colId xmlns:a16="http://schemas.microsoft.com/office/drawing/2014/main" xmlns="" val="2060355876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xmlns="" val="323394954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ru-RU" sz="1200" b="1" dirty="0" smtClean="0">
                          <a:solidFill>
                            <a:srgbClr val="C60A5B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Код</a:t>
                      </a:r>
                      <a:endParaRPr lang="ru-RU" sz="1200" b="1" dirty="0">
                        <a:solidFill>
                          <a:srgbClr val="C60A5B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ru-RU" sz="1200" b="1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№ пропуска</a:t>
                      </a:r>
                      <a:endParaRPr lang="ru-RU" sz="12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ru-RU" sz="1200" b="1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ФИО</a:t>
                      </a:r>
                      <a:endParaRPr lang="ru-RU" sz="12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ru-RU" sz="1200" b="1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Должность</a:t>
                      </a:r>
                      <a:endParaRPr lang="ru-RU" sz="12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ru-RU" sz="1200" b="1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Отдел</a:t>
                      </a:r>
                      <a:endParaRPr lang="ru-RU" sz="12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ru-RU" sz="1200" b="1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Год </a:t>
                      </a:r>
                      <a:r>
                        <a:rPr lang="ru-RU" sz="1200" b="1" dirty="0" smtClean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рождения</a:t>
                      </a:r>
                      <a:endParaRPr lang="ru-RU" sz="12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5400" marR="254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245620203"/>
                  </a:ext>
                </a:extLst>
              </a:tr>
            </a:tbl>
          </a:graphicData>
        </a:graphic>
      </p:graphicFrame>
      <p:sp>
        <p:nvSpPr>
          <p:cNvPr id="9" name="Прямоугольник 8"/>
          <p:cNvSpPr/>
          <p:nvPr/>
        </p:nvSpPr>
        <p:spPr>
          <a:xfrm>
            <a:off x="1542502" y="4840838"/>
            <a:ext cx="593162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i="1" dirty="0"/>
              <a:t>Таблица после введения уникального поля</a:t>
            </a:r>
          </a:p>
        </p:txBody>
      </p:sp>
    </p:spTree>
    <p:extLst>
      <p:ext uri="{BB962C8B-B14F-4D97-AF65-F5344CB8AC3E}">
        <p14:creationId xmlns:p14="http://schemas.microsoft.com/office/powerpoint/2010/main" val="1658122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9">
            <a:extLst>
              <a:ext uri="{FF2B5EF4-FFF2-40B4-BE49-F238E27FC236}">
                <a16:creationId xmlns:a16="http://schemas.microsoft.com/office/drawing/2014/main" xmlns="" id="{4C6D146A-8A1D-466F-95B0-D4B5B952F6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6443" y="974270"/>
            <a:ext cx="7304313" cy="656985"/>
          </a:xfrm>
        </p:spPr>
        <p:txBody>
          <a:bodyPr/>
          <a:lstStyle/>
          <a:p>
            <a:pPr algn="l"/>
            <a:r>
              <a:rPr lang="ru-RU" sz="4400" b="0" dirty="0"/>
              <a:t>Реляционная </a:t>
            </a:r>
            <a:r>
              <a:rPr lang="ru-RU" sz="4400" b="0" dirty="0" smtClean="0"/>
              <a:t>модель данных</a:t>
            </a:r>
            <a:endParaRPr lang="ru-RU" sz="4400" b="0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283029" y="1678321"/>
            <a:ext cx="8754810" cy="17173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tabLst>
                <a:tab pos="-1371600" algn="ctr"/>
              </a:tabLst>
            </a:pPr>
            <a:r>
              <a:rPr lang="ru-RU" sz="2800" b="1" i="1" dirty="0"/>
              <a:t>Разновидности связей между таблицами </a:t>
            </a:r>
            <a:r>
              <a:rPr lang="ru-RU" sz="2800" b="1" i="1" dirty="0" smtClean="0"/>
              <a:t>БД</a:t>
            </a:r>
            <a:endParaRPr lang="ru-RU" sz="2800" b="1" i="1" dirty="0"/>
          </a:p>
          <a:p>
            <a:pPr algn="just">
              <a:tabLst>
                <a:tab pos="-1371600" algn="ctr"/>
              </a:tabLst>
            </a:pPr>
            <a:r>
              <a:rPr lang="ru-RU" sz="2400" dirty="0" smtClean="0"/>
              <a:t>Отношение </a:t>
            </a:r>
            <a:r>
              <a:rPr lang="ru-RU" sz="2400" i="1" dirty="0" smtClean="0"/>
              <a:t>«один-ко-многим» </a:t>
            </a:r>
            <a:r>
              <a:rPr lang="ru-RU" sz="2400" i="1" dirty="0"/>
              <a:t>- одной записи родительской таблицы может соответствовать несколько записей в дочерней таблице.</a:t>
            </a:r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 rotWithShape="1">
          <a:blip r:embed="rId2"/>
          <a:srcRect r="3165" b="10956"/>
          <a:stretch/>
        </p:blipFill>
        <p:spPr>
          <a:xfrm>
            <a:off x="1599624" y="3709053"/>
            <a:ext cx="5927847" cy="2147461"/>
          </a:xfrm>
          <a:prstGeom prst="rect">
            <a:avLst/>
          </a:prstGeom>
        </p:spPr>
      </p:pic>
      <p:grpSp>
        <p:nvGrpSpPr>
          <p:cNvPr id="2049" name="Группа 23"/>
          <p:cNvGrpSpPr>
            <a:grpSpLocks/>
          </p:cNvGrpSpPr>
          <p:nvPr/>
        </p:nvGrpSpPr>
        <p:grpSpPr bwMode="auto">
          <a:xfrm>
            <a:off x="2208213" y="68263"/>
            <a:ext cx="549275" cy="365125"/>
            <a:chOff x="4896" y="5760"/>
            <a:chExt cx="864" cy="576"/>
          </a:xfrm>
        </p:grpSpPr>
      </p:grpSp>
    </p:spTree>
    <p:extLst>
      <p:ext uri="{BB962C8B-B14F-4D97-AF65-F5344CB8AC3E}">
        <p14:creationId xmlns:p14="http://schemas.microsoft.com/office/powerpoint/2010/main" val="2250878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9">
            <a:extLst>
              <a:ext uri="{FF2B5EF4-FFF2-40B4-BE49-F238E27FC236}">
                <a16:creationId xmlns:a16="http://schemas.microsoft.com/office/drawing/2014/main" xmlns="" id="{4C6D146A-8A1D-466F-95B0-D4B5B952F6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6443" y="974270"/>
            <a:ext cx="7304313" cy="656985"/>
          </a:xfrm>
        </p:spPr>
        <p:txBody>
          <a:bodyPr/>
          <a:lstStyle/>
          <a:p>
            <a:pPr algn="l"/>
            <a:r>
              <a:rPr lang="ru-RU" sz="4400" b="0" dirty="0"/>
              <a:t>Реляционная </a:t>
            </a:r>
            <a:r>
              <a:rPr lang="ru-RU" sz="4400" b="0" dirty="0" smtClean="0"/>
              <a:t>модель данных</a:t>
            </a:r>
            <a:endParaRPr lang="ru-RU" sz="4400" b="0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283029" y="1678321"/>
            <a:ext cx="8754810" cy="13480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tabLst>
                <a:tab pos="-1371600" algn="ctr"/>
              </a:tabLst>
            </a:pPr>
            <a:r>
              <a:rPr lang="ru-RU" sz="2800" b="1" i="1" dirty="0"/>
              <a:t>Разновидности связей между таблицами </a:t>
            </a:r>
            <a:r>
              <a:rPr lang="ru-RU" sz="2800" b="1" i="1" dirty="0" smtClean="0"/>
              <a:t>БД</a:t>
            </a:r>
            <a:endParaRPr lang="ru-RU" sz="2800" b="1" i="1" dirty="0"/>
          </a:p>
          <a:p>
            <a:pPr algn="just">
              <a:tabLst>
                <a:tab pos="-1371600" algn="ctr"/>
              </a:tabLst>
            </a:pPr>
            <a:r>
              <a:rPr lang="ru-RU" sz="2400" dirty="0" smtClean="0"/>
              <a:t>Отношение </a:t>
            </a:r>
            <a:r>
              <a:rPr lang="ru-RU" sz="2400" i="1" dirty="0" smtClean="0"/>
              <a:t>«один-к-одному» </a:t>
            </a:r>
            <a:r>
              <a:rPr lang="ru-RU" sz="2400" i="1" dirty="0"/>
              <a:t>- одной записи родительской таблицы </a:t>
            </a:r>
            <a:r>
              <a:rPr lang="ru-RU" sz="2400" i="1" dirty="0" smtClean="0"/>
              <a:t>соответствует одна запись </a:t>
            </a:r>
            <a:r>
              <a:rPr lang="ru-RU" sz="2400" i="1" dirty="0"/>
              <a:t>в дочерней таблице.</a:t>
            </a:r>
          </a:p>
        </p:txBody>
      </p:sp>
      <p:pic>
        <p:nvPicPr>
          <p:cNvPr id="24" name="Рисунок 23"/>
          <p:cNvPicPr>
            <a:picLocks noChangeAspect="1"/>
          </p:cNvPicPr>
          <p:nvPr/>
        </p:nvPicPr>
        <p:blipFill rotWithShape="1">
          <a:blip r:embed="rId2"/>
          <a:srcRect r="31" b="7426"/>
          <a:stretch/>
        </p:blipFill>
        <p:spPr>
          <a:xfrm>
            <a:off x="1326134" y="3531896"/>
            <a:ext cx="6119696" cy="2177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764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Специальное оформление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5789</TotalTime>
  <Words>1615</Words>
  <Application>Microsoft Office PowerPoint</Application>
  <PresentationFormat>Экран (4:3)</PresentationFormat>
  <Paragraphs>318</Paragraphs>
  <Slides>32</Slides>
  <Notes>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32</vt:i4>
      </vt:variant>
    </vt:vector>
  </HeadingPairs>
  <TitlesOfParts>
    <vt:vector size="38" baseType="lpstr">
      <vt:lpstr>Arial</vt:lpstr>
      <vt:lpstr>Calibri</vt:lpstr>
      <vt:lpstr>Calibri Light</vt:lpstr>
      <vt:lpstr>PT Sans</vt:lpstr>
      <vt:lpstr>Times New Roman</vt:lpstr>
      <vt:lpstr>Специальное оформление</vt:lpstr>
      <vt:lpstr>ПРОЕКТИРОВАНИЕ БАЗ ДАННЫХ</vt:lpstr>
      <vt:lpstr>Тема КОНЦЕПЦИЯ БАЗ ДАННЫХ</vt:lpstr>
      <vt:lpstr>План лекции</vt:lpstr>
      <vt:lpstr>Реляционная модель данных</vt:lpstr>
      <vt:lpstr>Базовые понятия реляционной модели данных</vt:lpstr>
      <vt:lpstr>Реляционная модель данных</vt:lpstr>
      <vt:lpstr>Реляционная модель данных</vt:lpstr>
      <vt:lpstr>Реляционная модель данных</vt:lpstr>
      <vt:lpstr>Реляционная модель данных</vt:lpstr>
      <vt:lpstr>Реляционная модель данных</vt:lpstr>
      <vt:lpstr>Реляционная модель данных</vt:lpstr>
      <vt:lpstr>Реляционная модель данных</vt:lpstr>
      <vt:lpstr>Реляционная модель данных</vt:lpstr>
      <vt:lpstr>Реляционная алгебра</vt:lpstr>
      <vt:lpstr>Реляционная алгебра</vt:lpstr>
      <vt:lpstr>Реляционная алгебра</vt:lpstr>
      <vt:lpstr>Реляционная алгебра</vt:lpstr>
      <vt:lpstr>Реляционная алгебра</vt:lpstr>
      <vt:lpstr>Реляционная алгебра</vt:lpstr>
      <vt:lpstr>Реляционная алгебра</vt:lpstr>
      <vt:lpstr>Реляционная алгебра</vt:lpstr>
      <vt:lpstr>Реляционная алгебра</vt:lpstr>
      <vt:lpstr>Реляционная алгебра</vt:lpstr>
      <vt:lpstr>Реляционная алгебра</vt:lpstr>
      <vt:lpstr>Реляционная алгебра</vt:lpstr>
      <vt:lpstr>Реляционная алгебра</vt:lpstr>
      <vt:lpstr>Реляционная алгебра</vt:lpstr>
      <vt:lpstr>Реляционная алгебра</vt:lpstr>
      <vt:lpstr>Реляционная алгебра</vt:lpstr>
      <vt:lpstr>Реляционная алгебра</vt:lpstr>
      <vt:lpstr>Реляционная алгебра</vt:lpstr>
      <vt:lpstr>Спасибо за внимание!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Я</dc:creator>
  <cp:lastModifiedBy>Владимир</cp:lastModifiedBy>
  <cp:revision>280</cp:revision>
  <dcterms:created xsi:type="dcterms:W3CDTF">2015-07-29T11:14:37Z</dcterms:created>
  <dcterms:modified xsi:type="dcterms:W3CDTF">2021-02-16T07:14:41Z</dcterms:modified>
</cp:coreProperties>
</file>

<file path=docProps/thumbnail.jpeg>
</file>